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hVgTIAYd2UoeJfNZHSeWmaU92c1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04"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8625" y="697225"/>
            <a:ext cx="467382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1: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2: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3: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e8f45f0b5_0_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e8f45f0b5_0_6:notes"/>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5: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6: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7: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8: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9: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0: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2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1: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2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2: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2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3: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2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4: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2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25: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p2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6: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 name="Google Shape;265;p2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7: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p2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28: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I</a:t>
            </a:r>
            <a:endParaRPr/>
          </a:p>
        </p:txBody>
      </p:sp>
      <p:sp>
        <p:nvSpPr>
          <p:cNvPr id="279" name="Google Shape;279;p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e8f45f0b5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e8f45f0b5_0_0:notes"/>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2"/>
        <p:cNvGrpSpPr/>
        <p:nvPr/>
      </p:nvGrpSpPr>
      <p:grpSpPr>
        <a:xfrm>
          <a:off x="0" y="0"/>
          <a:ext cx="0" cy="0"/>
          <a:chOff x="0" y="0"/>
          <a:chExt cx="0" cy="0"/>
        </a:xfrm>
      </p:grpSpPr>
      <p:sp>
        <p:nvSpPr>
          <p:cNvPr id="13" name="Google Shape;13;p30"/>
          <p:cNvSpPr/>
          <p:nvPr/>
        </p:nvSpPr>
        <p:spPr>
          <a:xfrm>
            <a:off x="0" y="0"/>
            <a:ext cx="12192000" cy="4572001"/>
          </a:xfrm>
          <a:prstGeom prst="rect">
            <a:avLst/>
          </a:prstGeom>
          <a:solidFill>
            <a:srgbClr val="1482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0"/>
          <p:cNvSpPr/>
          <p:nvPr/>
        </p:nvSpPr>
        <p:spPr>
          <a:xfrm>
            <a:off x="-1" y="0"/>
            <a:ext cx="12192000" cy="4572001"/>
          </a:xfrm>
          <a:custGeom>
            <a:avLst/>
            <a:gdLst/>
            <a:ahLst/>
            <a:cxnLst/>
            <a:rect l="l" t="t" r="r" b="b"/>
            <a:pathLst>
              <a:path w="12192000" h="4572001" extrusionOk="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0"/>
          <p:cNvSpPr txBox="1">
            <a:spLocks noGrp="1"/>
          </p:cNvSpPr>
          <p:nvPr>
            <p:ph type="ctr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0"/>
          <p:cNvSpPr txBox="1">
            <a:spLocks noGrp="1"/>
          </p:cNvSpPr>
          <p:nvPr>
            <p:ph type="subTitle"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800"/>
              <a:buNone/>
              <a:defRPr sz="1800">
                <a:solidFill>
                  <a:srgbClr val="0C0C0C"/>
                </a:solidFill>
              </a:defRPr>
            </a:lvl1pPr>
            <a:lvl2pPr lvl="1" algn="ctr">
              <a:lnSpc>
                <a:spcPct val="90000"/>
              </a:lnSpc>
              <a:spcBef>
                <a:spcPts val="200"/>
              </a:spcBef>
              <a:spcAft>
                <a:spcPts val="0"/>
              </a:spcAft>
              <a:buSzPts val="1800"/>
              <a:buNone/>
              <a:defRPr sz="18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800"/>
              <a:buNone/>
              <a:defRPr sz="1800"/>
            </a:lvl4pPr>
            <a:lvl5pPr lvl="4" algn="ctr">
              <a:lnSpc>
                <a:spcPct val="90000"/>
              </a:lnSpc>
              <a:spcBef>
                <a:spcPts val="400"/>
              </a:spcBef>
              <a:spcAft>
                <a:spcPts val="0"/>
              </a:spcAft>
              <a:buSzPts val="1800"/>
              <a:buNone/>
              <a:defRPr sz="1800"/>
            </a:lvl5pPr>
            <a:lvl6pPr lvl="5" algn="ctr">
              <a:lnSpc>
                <a:spcPct val="90000"/>
              </a:lnSpc>
              <a:spcBef>
                <a:spcPts val="400"/>
              </a:spcBef>
              <a:spcAft>
                <a:spcPts val="0"/>
              </a:spcAft>
              <a:buSzPts val="1800"/>
              <a:buNone/>
              <a:defRPr sz="1800"/>
            </a:lvl6pPr>
            <a:lvl7pPr lvl="6" algn="ctr">
              <a:lnSpc>
                <a:spcPct val="90000"/>
              </a:lnSpc>
              <a:spcBef>
                <a:spcPts val="400"/>
              </a:spcBef>
              <a:spcAft>
                <a:spcPts val="0"/>
              </a:spcAft>
              <a:buSzPts val="1800"/>
              <a:buNone/>
              <a:defRPr sz="1800"/>
            </a:lvl7pPr>
            <a:lvl8pPr lvl="7" algn="ctr">
              <a:lnSpc>
                <a:spcPct val="90000"/>
              </a:lnSpc>
              <a:spcBef>
                <a:spcPts val="4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sp>
        <p:nvSpPr>
          <p:cNvPr id="17" name="Google Shape;17;p30"/>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0"/>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0"/>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20" name="Google Shape;20;p30"/>
          <p:cNvCxnSpPr/>
          <p:nvPr/>
        </p:nvCxnSpPr>
        <p:spPr>
          <a:xfrm rot="10800000">
            <a:off x="8386843" y="5264106"/>
            <a:ext cx="0" cy="914400"/>
          </a:xfrm>
          <a:prstGeom prst="straightConnector1">
            <a:avLst/>
          </a:prstGeom>
          <a:noFill/>
          <a:ln w="19050" cap="flat" cmpd="sng">
            <a:solidFill>
              <a:srgbClr val="1482AB"/>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39"/>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9"/>
          <p:cNvSpPr txBox="1">
            <a:spLocks noGrp="1"/>
          </p:cNvSpPr>
          <p:nvPr>
            <p:ph type="body" idx="1"/>
          </p:nvPr>
        </p:nvSpPr>
        <p:spPr>
          <a:xfrm rot="5400000">
            <a:off x="3872484" y="-562356"/>
            <a:ext cx="4023360" cy="9720073"/>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39"/>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9"/>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9"/>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40"/>
          <p:cNvSpPr txBox="1">
            <a:spLocks noGrp="1"/>
          </p:cNvSpPr>
          <p:nvPr>
            <p:ph type="title"/>
          </p:nvPr>
        </p:nvSpPr>
        <p:spPr>
          <a:xfrm rot="5400000">
            <a:off x="7334251" y="2152650"/>
            <a:ext cx="5410200" cy="2628900"/>
          </a:xfrm>
          <a:prstGeom prst="rect">
            <a:avLst/>
          </a:prstGeom>
          <a:noFill/>
          <a:ln>
            <a:noFill/>
          </a:ln>
        </p:spPr>
        <p:txBody>
          <a:bodyPr spcFirstLastPara="1" wrap="square" lIns="45700" tIns="91425" rIns="45700" bIns="91425"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40"/>
          <p:cNvSpPr txBox="1">
            <a:spLocks noGrp="1"/>
          </p:cNvSpPr>
          <p:nvPr>
            <p:ph type="body" idx="1"/>
          </p:nvPr>
        </p:nvSpPr>
        <p:spPr>
          <a:xfrm rot="5400000">
            <a:off x="2076451" y="-323850"/>
            <a:ext cx="5410200" cy="75819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5" name="Google Shape;85;p40"/>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40"/>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40"/>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88" name="Google Shape;88;p40"/>
          <p:cNvCxnSpPr/>
          <p:nvPr/>
        </p:nvCxnSpPr>
        <p:spPr>
          <a:xfrm rot="10800000">
            <a:off x="10058400" y="59263"/>
            <a:ext cx="0" cy="9144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1"/>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1"/>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4" name="Google Shape;24;p31"/>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1"/>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1"/>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7"/>
        <p:cNvGrpSpPr/>
        <p:nvPr/>
      </p:nvGrpSpPr>
      <p:grpSpPr>
        <a:xfrm>
          <a:off x="0" y="0"/>
          <a:ext cx="0" cy="0"/>
          <a:chOff x="0" y="0"/>
          <a:chExt cx="0" cy="0"/>
        </a:xfrm>
      </p:grpSpPr>
      <p:sp>
        <p:nvSpPr>
          <p:cNvPr id="28" name="Google Shape;28;p32"/>
          <p:cNvSpPr/>
          <p:nvPr/>
        </p:nvSpPr>
        <p:spPr>
          <a:xfrm>
            <a:off x="0" y="0"/>
            <a:ext cx="12192000" cy="4572001"/>
          </a:xfrm>
          <a:prstGeom prst="rect">
            <a:avLst/>
          </a:prstGeom>
          <a:solidFill>
            <a:srgbClr val="1D9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2"/>
          <p:cNvSpPr/>
          <p:nvPr/>
        </p:nvSpPr>
        <p:spPr>
          <a:xfrm>
            <a:off x="-1" y="0"/>
            <a:ext cx="12192000" cy="4572001"/>
          </a:xfrm>
          <a:custGeom>
            <a:avLst/>
            <a:gdLst/>
            <a:ahLst/>
            <a:cxnLst/>
            <a:rect l="l" t="t" r="r" b="b"/>
            <a:pathLst>
              <a:path w="12192000" h="4572001" extrusionOk="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2"/>
          <p:cNvSpPr txBox="1">
            <a:spLocks noGrp="1"/>
          </p:cNvSpPr>
          <p:nvPr>
            <p:ph type="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2"/>
          <p:cNvSpPr txBox="1">
            <a:spLocks noGrp="1"/>
          </p:cNvSpPr>
          <p:nvPr>
            <p:ph type="body"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800"/>
              <a:buNone/>
              <a:defRPr sz="1800">
                <a:solidFill>
                  <a:srgbClr val="0C0C0C"/>
                </a:solidFill>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2" name="Google Shape;32;p32"/>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2"/>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2"/>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35" name="Google Shape;35;p32"/>
          <p:cNvCxnSpPr/>
          <p:nvPr/>
        </p:nvCxnSpPr>
        <p:spPr>
          <a:xfrm rot="10800000">
            <a:off x="8386843" y="5264106"/>
            <a:ext cx="0" cy="914400"/>
          </a:xfrm>
          <a:prstGeom prst="straightConnector1">
            <a:avLst/>
          </a:prstGeom>
          <a:noFill/>
          <a:ln w="19050" cap="flat" cmpd="sng">
            <a:solidFill>
              <a:srgbClr val="1482AB"/>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33"/>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33"/>
          <p:cNvSpPr txBox="1">
            <a:spLocks noGrp="1"/>
          </p:cNvSpPr>
          <p:nvPr>
            <p:ph type="body" idx="1"/>
          </p:nvPr>
        </p:nvSpPr>
        <p:spPr>
          <a:xfrm>
            <a:off x="1024127" y="2286000"/>
            <a:ext cx="475488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9" name="Google Shape;39;p33"/>
          <p:cNvSpPr txBox="1">
            <a:spLocks noGrp="1"/>
          </p:cNvSpPr>
          <p:nvPr>
            <p:ph type="body" idx="2"/>
          </p:nvPr>
        </p:nvSpPr>
        <p:spPr>
          <a:xfrm>
            <a:off x="5989320" y="2286000"/>
            <a:ext cx="475488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0" name="Google Shape;40;p33"/>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3"/>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3"/>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34"/>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34"/>
          <p:cNvSpPr txBox="1">
            <a:spLocks noGrp="1"/>
          </p:cNvSpPr>
          <p:nvPr>
            <p:ph type="body" idx="1"/>
          </p:nvPr>
        </p:nvSpPr>
        <p:spPr>
          <a:xfrm>
            <a:off x="1024128" y="2179636"/>
            <a:ext cx="475488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300"/>
              <a:buNone/>
              <a:defRPr sz="23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6" name="Google Shape;46;p34"/>
          <p:cNvSpPr txBox="1">
            <a:spLocks noGrp="1"/>
          </p:cNvSpPr>
          <p:nvPr>
            <p:ph type="body" idx="2"/>
          </p:nvPr>
        </p:nvSpPr>
        <p:spPr>
          <a:xfrm>
            <a:off x="1024128" y="2967788"/>
            <a:ext cx="475488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7" name="Google Shape;47;p34"/>
          <p:cNvSpPr txBox="1">
            <a:spLocks noGrp="1"/>
          </p:cNvSpPr>
          <p:nvPr>
            <p:ph type="body" idx="3"/>
          </p:nvPr>
        </p:nvSpPr>
        <p:spPr>
          <a:xfrm>
            <a:off x="5990888" y="2179636"/>
            <a:ext cx="475488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300"/>
              <a:buNone/>
              <a:defRPr sz="23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8" name="Google Shape;48;p34"/>
          <p:cNvSpPr txBox="1">
            <a:spLocks noGrp="1"/>
          </p:cNvSpPr>
          <p:nvPr>
            <p:ph type="body" idx="4"/>
          </p:nvPr>
        </p:nvSpPr>
        <p:spPr>
          <a:xfrm>
            <a:off x="5990888" y="2967788"/>
            <a:ext cx="475488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9" name="Google Shape;49;p34"/>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34"/>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4"/>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35"/>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35"/>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5"/>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5"/>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7"/>
        <p:cNvGrpSpPr/>
        <p:nvPr/>
      </p:nvGrpSpPr>
      <p:grpSpPr>
        <a:xfrm>
          <a:off x="0" y="0"/>
          <a:ext cx="0" cy="0"/>
          <a:chOff x="0" y="0"/>
          <a:chExt cx="0" cy="0"/>
        </a:xfrm>
      </p:grpSpPr>
      <p:sp>
        <p:nvSpPr>
          <p:cNvPr id="58" name="Google Shape;58;p36"/>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6"/>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6"/>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37"/>
          <p:cNvSpPr txBox="1">
            <a:spLocks noGrp="1"/>
          </p:cNvSpPr>
          <p:nvPr>
            <p:ph type="title"/>
          </p:nvPr>
        </p:nvSpPr>
        <p:spPr>
          <a:xfrm>
            <a:off x="1024128" y="471509"/>
            <a:ext cx="4389120" cy="1737360"/>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4000"/>
              <a:buFont typeface="Twentieth Century"/>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7"/>
          <p:cNvSpPr txBox="1">
            <a:spLocks noGrp="1"/>
          </p:cNvSpPr>
          <p:nvPr>
            <p:ph type="body" idx="1"/>
          </p:nvPr>
        </p:nvSpPr>
        <p:spPr>
          <a:xfrm>
            <a:off x="5715000" y="822960"/>
            <a:ext cx="5678424" cy="5184648"/>
          </a:xfrm>
          <a:prstGeom prst="rect">
            <a:avLst/>
          </a:prstGeom>
          <a:noFill/>
          <a:ln>
            <a:noFill/>
          </a:ln>
        </p:spPr>
        <p:txBody>
          <a:bodyPr spcFirstLastPara="1" wrap="square" lIns="45700" tIns="45700" rIns="45700" bIns="45700" anchor="t" anchorCtr="0">
            <a:normAutofit/>
          </a:bodyPr>
          <a:lstStyle>
            <a:lvl1pPr marL="457200" lvl="0" indent="-381000" algn="l">
              <a:lnSpc>
                <a:spcPct val="90000"/>
              </a:lnSpc>
              <a:spcBef>
                <a:spcPts val="1200"/>
              </a:spcBef>
              <a:spcAft>
                <a:spcPts val="0"/>
              </a:spcAft>
              <a:buSzPts val="2400"/>
              <a:buChar char=" "/>
              <a:defRPr sz="2400"/>
            </a:lvl1pPr>
            <a:lvl2pPr marL="914400" lvl="1" indent="-355600" algn="l">
              <a:lnSpc>
                <a:spcPct val="90000"/>
              </a:lnSpc>
              <a:spcBef>
                <a:spcPts val="200"/>
              </a:spcBef>
              <a:spcAft>
                <a:spcPts val="0"/>
              </a:spcAft>
              <a:buSzPts val="2000"/>
              <a:buChar char="🢝"/>
              <a:defRPr sz="2000"/>
            </a:lvl2pPr>
            <a:lvl3pPr marL="1371600" lvl="2" indent="-330200" algn="l">
              <a:lnSpc>
                <a:spcPct val="90000"/>
              </a:lnSpc>
              <a:spcBef>
                <a:spcPts val="400"/>
              </a:spcBef>
              <a:spcAft>
                <a:spcPts val="0"/>
              </a:spcAft>
              <a:buSzPts val="1600"/>
              <a:buChar char="🢝"/>
              <a:defRPr sz="16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64" name="Google Shape;64;p37"/>
          <p:cNvSpPr txBox="1">
            <a:spLocks noGrp="1"/>
          </p:cNvSpPr>
          <p:nvPr>
            <p:ph type="body" idx="2"/>
          </p:nvPr>
        </p:nvSpPr>
        <p:spPr>
          <a:xfrm>
            <a:off x="1024128" y="2257506"/>
            <a:ext cx="4389120" cy="376229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600"/>
              </a:spcBef>
              <a:spcAft>
                <a:spcPts val="0"/>
              </a:spcAft>
              <a:buSzPts val="1600"/>
              <a:buNone/>
              <a:defRPr sz="16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5" name="Google Shape;65;p37"/>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7"/>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7"/>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8"/>
        <p:cNvGrpSpPr/>
        <p:nvPr/>
      </p:nvGrpSpPr>
      <p:grpSpPr>
        <a:xfrm>
          <a:off x="0" y="0"/>
          <a:ext cx="0" cy="0"/>
          <a:chOff x="0" y="0"/>
          <a:chExt cx="0" cy="0"/>
        </a:xfrm>
      </p:grpSpPr>
      <p:sp>
        <p:nvSpPr>
          <p:cNvPr id="69" name="Google Shape;69;p38"/>
          <p:cNvSpPr txBox="1">
            <a:spLocks noGrp="1"/>
          </p:cNvSpPr>
          <p:nvPr>
            <p:ph type="title"/>
          </p:nvPr>
        </p:nvSpPr>
        <p:spPr>
          <a:xfrm>
            <a:off x="457200" y="4960138"/>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8"/>
          <p:cNvSpPr>
            <a:spLocks noGrp="1"/>
          </p:cNvSpPr>
          <p:nvPr>
            <p:ph type="pic" idx="2"/>
          </p:nvPr>
        </p:nvSpPr>
        <p:spPr>
          <a:xfrm>
            <a:off x="0" y="-1"/>
            <a:ext cx="12188952" cy="4572000"/>
          </a:xfrm>
          <a:prstGeom prst="rect">
            <a:avLst/>
          </a:prstGeom>
          <a:solidFill>
            <a:srgbClr val="76CEEF"/>
          </a:solidFill>
          <a:ln>
            <a:noFill/>
          </a:ln>
        </p:spPr>
        <p:txBody>
          <a:bodyPr spcFirstLastPara="1" wrap="square" lIns="457200" tIns="365750" rIns="45700" bIns="45700" anchor="t" anchorCtr="0">
            <a:normAutofit/>
          </a:bodyPr>
          <a:lstStyle>
            <a:lvl1pPr marR="0" lvl="0" algn="l" rtl="0">
              <a:lnSpc>
                <a:spcPct val="90000"/>
              </a:lnSpc>
              <a:spcBef>
                <a:spcPts val="1200"/>
              </a:spcBef>
              <a:spcAft>
                <a:spcPts val="0"/>
              </a:spcAft>
              <a:buClr>
                <a:schemeClr val="accent1"/>
              </a:buClr>
              <a:buSzPts val="3200"/>
              <a:buFont typeface="Twentieth Century"/>
              <a:buNone/>
              <a:defRPr sz="3200" b="0" i="0" u="none" strike="noStrike" cap="none">
                <a:solidFill>
                  <a:schemeClr val="dk1"/>
                </a:solidFill>
                <a:latin typeface="Twentieth Century"/>
                <a:ea typeface="Twentieth Century"/>
                <a:cs typeface="Twentieth Century"/>
                <a:sym typeface="Twentieth Century"/>
              </a:defRPr>
            </a:lvl1pPr>
            <a:lvl2pPr marR="0" lvl="1" algn="l" rtl="0">
              <a:lnSpc>
                <a:spcPct val="90000"/>
              </a:lnSpc>
              <a:spcBef>
                <a:spcPts val="200"/>
              </a:spcBef>
              <a:spcAft>
                <a:spcPts val="0"/>
              </a:spcAft>
              <a:buClr>
                <a:schemeClr val="accent1"/>
              </a:buClr>
              <a:buSzPts val="2800"/>
              <a:buFont typeface="Noto Sans Symbols"/>
              <a:buNone/>
              <a:defRPr sz="2800" b="0" i="0" u="none" strike="noStrike" cap="none">
                <a:solidFill>
                  <a:schemeClr val="dk1"/>
                </a:solidFill>
                <a:latin typeface="Twentieth Century"/>
                <a:ea typeface="Twentieth Century"/>
                <a:cs typeface="Twentieth Century"/>
                <a:sym typeface="Twentieth Century"/>
              </a:defRPr>
            </a:lvl2pPr>
            <a:lvl3pPr marR="0" lvl="2" algn="l" rtl="0">
              <a:lnSpc>
                <a:spcPct val="90000"/>
              </a:lnSpc>
              <a:spcBef>
                <a:spcPts val="400"/>
              </a:spcBef>
              <a:spcAft>
                <a:spcPts val="0"/>
              </a:spcAft>
              <a:buClr>
                <a:schemeClr val="accent1"/>
              </a:buClr>
              <a:buSzPts val="2400"/>
              <a:buFont typeface="Noto Sans Symbols"/>
              <a:buNone/>
              <a:defRPr sz="2400" b="0" i="0" u="none" strike="noStrike" cap="none">
                <a:solidFill>
                  <a:schemeClr val="dk1"/>
                </a:solidFill>
                <a:latin typeface="Twentieth Century"/>
                <a:ea typeface="Twentieth Century"/>
                <a:cs typeface="Twentieth Century"/>
                <a:sym typeface="Twentieth Century"/>
              </a:defRPr>
            </a:lvl3pPr>
            <a:lvl4pPr marR="0" lvl="3"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4pPr>
            <a:lvl5pPr marR="0" lvl="4"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5pPr>
            <a:lvl6pPr marR="0" lvl="5"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6pPr>
            <a:lvl7pPr marR="0" lvl="6"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7pPr>
            <a:lvl8pPr marR="0" lvl="7"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8pPr>
            <a:lvl9pPr marR="0" lvl="8" algn="l" rtl="0">
              <a:lnSpc>
                <a:spcPct val="90000"/>
              </a:lnSpc>
              <a:spcBef>
                <a:spcPts val="400"/>
              </a:spcBef>
              <a:spcAft>
                <a:spcPts val="40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71" name="Google Shape;71;p38"/>
          <p:cNvSpPr txBox="1">
            <a:spLocks noGrp="1"/>
          </p:cNvSpPr>
          <p:nvPr>
            <p:ph type="body" idx="1"/>
          </p:nvPr>
        </p:nvSpPr>
        <p:spPr>
          <a:xfrm>
            <a:off x="8610600" y="4960138"/>
            <a:ext cx="32004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800"/>
              <a:buNone/>
              <a:defRPr sz="1800">
                <a:solidFill>
                  <a:srgbClr val="0C0C0C"/>
                </a:solidFill>
              </a:defRPr>
            </a:lvl1pPr>
            <a:lvl2pPr marL="914400" lvl="1" indent="-228600" algn="l">
              <a:lnSpc>
                <a:spcPct val="90000"/>
              </a:lnSpc>
              <a:spcBef>
                <a:spcPts val="200"/>
              </a:spcBef>
              <a:spcAft>
                <a:spcPts val="0"/>
              </a:spcAft>
              <a:buSzPts val="1400"/>
              <a:buNone/>
              <a:defRPr sz="1400"/>
            </a:lvl2pPr>
            <a:lvl3pPr marL="1371600" lvl="2" indent="-228600" algn="l">
              <a:lnSpc>
                <a:spcPct val="90000"/>
              </a:lnSpc>
              <a:spcBef>
                <a:spcPts val="400"/>
              </a:spcBef>
              <a:spcAft>
                <a:spcPts val="0"/>
              </a:spcAft>
              <a:buSzPts val="1200"/>
              <a:buNone/>
              <a:defRPr sz="1200"/>
            </a:lvl3pPr>
            <a:lvl4pPr marL="1828800" lvl="3" indent="-228600" algn="l">
              <a:lnSpc>
                <a:spcPct val="90000"/>
              </a:lnSpc>
              <a:spcBef>
                <a:spcPts val="400"/>
              </a:spcBef>
              <a:spcAft>
                <a:spcPts val="0"/>
              </a:spcAft>
              <a:buSzPts val="1000"/>
              <a:buNone/>
              <a:defRPr sz="1000"/>
            </a:lvl4pPr>
            <a:lvl5pPr marL="2286000" lvl="4" indent="-228600" algn="l">
              <a:lnSpc>
                <a:spcPct val="90000"/>
              </a:lnSpc>
              <a:spcBef>
                <a:spcPts val="400"/>
              </a:spcBef>
              <a:spcAft>
                <a:spcPts val="0"/>
              </a:spcAft>
              <a:buSzPts val="1000"/>
              <a:buNone/>
              <a:defRPr sz="1000"/>
            </a:lvl5pPr>
            <a:lvl6pPr marL="2743200" lvl="5" indent="-228600" algn="l">
              <a:lnSpc>
                <a:spcPct val="90000"/>
              </a:lnSpc>
              <a:spcBef>
                <a:spcPts val="400"/>
              </a:spcBef>
              <a:spcAft>
                <a:spcPts val="0"/>
              </a:spcAft>
              <a:buSzPts val="1000"/>
              <a:buNone/>
              <a:defRPr sz="1000"/>
            </a:lvl6pPr>
            <a:lvl7pPr marL="3200400" lvl="6" indent="-228600" algn="l">
              <a:lnSpc>
                <a:spcPct val="90000"/>
              </a:lnSpc>
              <a:spcBef>
                <a:spcPts val="400"/>
              </a:spcBef>
              <a:spcAft>
                <a:spcPts val="0"/>
              </a:spcAft>
              <a:buSzPts val="1000"/>
              <a:buNone/>
              <a:defRPr sz="1000"/>
            </a:lvl7pPr>
            <a:lvl8pPr marL="3657600" lvl="7" indent="-228600" algn="l">
              <a:lnSpc>
                <a:spcPct val="90000"/>
              </a:lnSpc>
              <a:spcBef>
                <a:spcPts val="400"/>
              </a:spcBef>
              <a:spcAft>
                <a:spcPts val="0"/>
              </a:spcAft>
              <a:buSzPts val="1000"/>
              <a:buNone/>
              <a:defRPr sz="1000"/>
            </a:lvl8pPr>
            <a:lvl9pPr marL="4114800" lvl="8" indent="-228600" algn="l">
              <a:lnSpc>
                <a:spcPct val="90000"/>
              </a:lnSpc>
              <a:spcBef>
                <a:spcPts val="400"/>
              </a:spcBef>
              <a:spcAft>
                <a:spcPts val="400"/>
              </a:spcAft>
              <a:buSzPts val="1000"/>
              <a:buNone/>
              <a:defRPr sz="1000"/>
            </a:lvl9pPr>
          </a:lstStyle>
          <a:p>
            <a:endParaRPr/>
          </a:p>
        </p:txBody>
      </p:sp>
      <p:sp>
        <p:nvSpPr>
          <p:cNvPr id="72" name="Google Shape;72;p38"/>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8"/>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8"/>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75" name="Google Shape;75;p38"/>
          <p:cNvCxnSpPr/>
          <p:nvPr/>
        </p:nvCxnSpPr>
        <p:spPr>
          <a:xfrm rot="10800000">
            <a:off x="8386843" y="5264106"/>
            <a:ext cx="0" cy="9144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9"/>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Clr>
                <a:srgbClr val="0C0C0C"/>
              </a:buClr>
              <a:buSzPts val="5000"/>
              <a:buFont typeface="Twentieth Century"/>
              <a:buNone/>
              <a:defRPr sz="5000" b="0" i="0" u="none" strike="noStrike" cap="none">
                <a:solidFill>
                  <a:srgbClr val="0C0C0C"/>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9"/>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lvl1pPr marL="457200" marR="0" lvl="0" indent="-368300" algn="l" rtl="0">
              <a:lnSpc>
                <a:spcPct val="90000"/>
              </a:lnSpc>
              <a:spcBef>
                <a:spcPts val="1200"/>
              </a:spcBef>
              <a:spcAft>
                <a:spcPts val="0"/>
              </a:spcAft>
              <a:buClr>
                <a:schemeClr val="accent1"/>
              </a:buClr>
              <a:buSzPts val="2200"/>
              <a:buFont typeface="Twentieth Century"/>
              <a:buChar char=" "/>
              <a:defRPr sz="2200" b="0" i="0" u="none" strike="noStrike" cap="none">
                <a:solidFill>
                  <a:schemeClr val="dk1"/>
                </a:solidFill>
                <a:latin typeface="Twentieth Century"/>
                <a:ea typeface="Twentieth Century"/>
                <a:cs typeface="Twentieth Century"/>
                <a:sym typeface="Twentieth Century"/>
              </a:defRPr>
            </a:lvl1pPr>
            <a:lvl2pPr marL="914400" marR="0" lvl="1" indent="-342900" algn="l" rtl="0">
              <a:lnSpc>
                <a:spcPct val="90000"/>
              </a:lnSpc>
              <a:spcBef>
                <a:spcPts val="200"/>
              </a:spcBef>
              <a:spcAft>
                <a:spcPts val="0"/>
              </a:spcAft>
              <a:buClr>
                <a:schemeClr val="accent1"/>
              </a:buClr>
              <a:buSzPts val="1800"/>
              <a:buFont typeface="Noto Sans Symbols"/>
              <a:buChar char="🢝"/>
              <a:defRPr sz="1800" b="0" i="0" u="none" strike="noStrike" cap="none">
                <a:solidFill>
                  <a:schemeClr val="dk1"/>
                </a:solidFill>
                <a:latin typeface="Twentieth Century"/>
                <a:ea typeface="Twentieth Century"/>
                <a:cs typeface="Twentieth Century"/>
                <a:sym typeface="Twentieth Century"/>
              </a:defRPr>
            </a:lvl2pPr>
            <a:lvl3pPr marL="1371600" marR="0" lvl="2"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3pPr>
            <a:lvl4pPr marL="1828800" marR="0" lvl="3"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4pPr>
            <a:lvl5pPr marL="2286000" marR="0" lvl="4"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5pPr>
            <a:lvl6pPr marL="2743200" marR="0" lvl="5"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6pPr>
            <a:lvl7pPr marL="3200400" marR="0" lvl="6"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7pPr>
            <a:lvl8pPr marL="3657600" marR="0" lvl="7"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8pPr>
            <a:lvl9pPr marL="4114800" marR="0" lvl="8" indent="-317500"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 name="Google Shape;8;p29"/>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9" name="Google Shape;9;p29"/>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 name="Google Shape;10;p29"/>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1pPr>
            <a:lvl2pPr marL="0" marR="0" lvl="1"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2pPr>
            <a:lvl3pPr marL="0" marR="0" lvl="2"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3pPr>
            <a:lvl4pPr marL="0" marR="0" lvl="3"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4pPr>
            <a:lvl5pPr marL="0" marR="0" lvl="4"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5pPr>
            <a:lvl6pPr marL="0" marR="0" lvl="5"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6pPr>
            <a:lvl7pPr marL="0" marR="0" lvl="6"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7pPr>
            <a:lvl8pPr marL="0" marR="0" lvl="7"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8pPr>
            <a:lvl9pPr marL="0" marR="0" lvl="8"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cxnSp>
        <p:nvCxnSpPr>
          <p:cNvPr id="11" name="Google Shape;11;p29"/>
          <p:cNvCxnSpPr/>
          <p:nvPr/>
        </p:nvCxnSpPr>
        <p:spPr>
          <a:xfrm rot="10800000">
            <a:off x="762000" y="826324"/>
            <a:ext cx="0" cy="914400"/>
          </a:xfrm>
          <a:prstGeom prst="straightConnector1">
            <a:avLst/>
          </a:prstGeom>
          <a:noFill/>
          <a:ln w="19050" cap="flat" cmpd="sng">
            <a:solidFill>
              <a:schemeClr val="accent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
          <p:cNvSpPr txBox="1">
            <a:spLocks noGrp="1"/>
          </p:cNvSpPr>
          <p:nvPr>
            <p:ph type="ctr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0C0C0C"/>
              </a:buClr>
              <a:buSzPts val="5000"/>
              <a:buFont typeface="Twentieth Century"/>
              <a:buNone/>
            </a:pPr>
            <a:r>
              <a:rPr lang="en-US"/>
              <a:t>VOICE</a:t>
            </a:r>
            <a:endParaRPr/>
          </a:p>
        </p:txBody>
      </p:sp>
      <p:sp>
        <p:nvSpPr>
          <p:cNvPr id="94" name="Google Shape;94;p1"/>
          <p:cNvSpPr txBox="1">
            <a:spLocks noGrp="1"/>
          </p:cNvSpPr>
          <p:nvPr>
            <p:ph type="subTitle"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a:t>Diction</a:t>
            </a:r>
            <a:endParaRPr/>
          </a:p>
          <a:p>
            <a:pPr marL="0" lvl="0" indent="0" algn="l" rtl="0">
              <a:lnSpc>
                <a:spcPct val="90000"/>
              </a:lnSpc>
              <a:spcBef>
                <a:spcPts val="200"/>
              </a:spcBef>
              <a:spcAft>
                <a:spcPts val="0"/>
              </a:spcAft>
              <a:buSzPts val="1800"/>
              <a:buNone/>
            </a:pPr>
            <a:r>
              <a:rPr lang="en-US"/>
              <a:t>Detail</a:t>
            </a:r>
            <a:endParaRPr/>
          </a:p>
          <a:p>
            <a:pPr marL="0" lvl="0" indent="0" algn="l" rtl="0">
              <a:lnSpc>
                <a:spcPct val="90000"/>
              </a:lnSpc>
              <a:spcBef>
                <a:spcPts val="200"/>
              </a:spcBef>
              <a:spcAft>
                <a:spcPts val="0"/>
              </a:spcAft>
              <a:buSzPts val="1800"/>
              <a:buNone/>
            </a:pPr>
            <a:r>
              <a:rPr lang="en-US"/>
              <a:t>Imagery</a:t>
            </a:r>
            <a:endParaRPr/>
          </a:p>
          <a:p>
            <a:pPr marL="0" lvl="0" indent="0" algn="l" rtl="0">
              <a:lnSpc>
                <a:spcPct val="90000"/>
              </a:lnSpc>
              <a:spcBef>
                <a:spcPts val="200"/>
              </a:spcBef>
              <a:spcAft>
                <a:spcPts val="0"/>
              </a:spcAft>
              <a:buSzPts val="1800"/>
              <a:buNone/>
            </a:pPr>
            <a:r>
              <a:rPr lang="en-US"/>
              <a:t>Syntax</a:t>
            </a:r>
            <a:endParaRPr/>
          </a:p>
          <a:p>
            <a:pPr marL="0" lvl="0" indent="0" algn="l" rtl="0">
              <a:lnSpc>
                <a:spcPct val="90000"/>
              </a:lnSpc>
              <a:spcBef>
                <a:spcPts val="200"/>
              </a:spcBef>
              <a:spcAft>
                <a:spcPts val="0"/>
              </a:spcAft>
              <a:buSzPts val="1800"/>
              <a:buNone/>
            </a:pPr>
            <a:r>
              <a:rPr lang="en-US"/>
              <a:t>Tone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48"/>
        <p:cNvGrpSpPr/>
        <p:nvPr/>
      </p:nvGrpSpPr>
      <p:grpSpPr>
        <a:xfrm>
          <a:off x="0" y="0"/>
          <a:ext cx="0" cy="0"/>
          <a:chOff x="0" y="0"/>
          <a:chExt cx="0" cy="0"/>
        </a:xfrm>
      </p:grpSpPr>
      <p:sp>
        <p:nvSpPr>
          <p:cNvPr id="149" name="Google Shape;149;p9"/>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DETAIL</a:t>
            </a:r>
            <a:endParaRPr sz="4000"/>
          </a:p>
        </p:txBody>
      </p:sp>
      <p:sp>
        <p:nvSpPr>
          <p:cNvPr id="150" name="Google Shape;150;p9"/>
          <p:cNvSpPr txBox="1">
            <a:spLocks noGrp="1"/>
          </p:cNvSpPr>
          <p:nvPr>
            <p:ph type="body" idx="1"/>
          </p:nvPr>
        </p:nvSpPr>
        <p:spPr>
          <a:xfrm>
            <a:off x="338328" y="2316395"/>
            <a:ext cx="9720073" cy="4023360"/>
          </a:xfrm>
          <a:prstGeom prst="rect">
            <a:avLst/>
          </a:prstGeom>
          <a:noFill/>
          <a:ln>
            <a:noFill/>
          </a:ln>
        </p:spPr>
        <p:txBody>
          <a:bodyPr spcFirstLastPara="1" wrap="square" lIns="45700" tIns="45700" rIns="45700" bIns="45700" anchor="t" anchorCtr="0">
            <a:normAutofit/>
          </a:bodyPr>
          <a:lstStyle/>
          <a:p>
            <a:pPr marL="91440" lvl="0" indent="-177800" algn="l" rtl="0">
              <a:lnSpc>
                <a:spcPct val="90000"/>
              </a:lnSpc>
              <a:spcBef>
                <a:spcPts val="0"/>
              </a:spcBef>
              <a:spcAft>
                <a:spcPts val="0"/>
              </a:spcAft>
              <a:buSzPts val="2800"/>
              <a:buChar char=" "/>
            </a:pPr>
            <a:r>
              <a:rPr lang="en-US" sz="2800"/>
              <a:t>Detail includes facts, observations, and </a:t>
            </a:r>
            <a:endParaRPr/>
          </a:p>
          <a:p>
            <a:pPr marL="91440" lvl="0" indent="-177800" algn="l" rtl="0">
              <a:lnSpc>
                <a:spcPct val="90000"/>
              </a:lnSpc>
              <a:spcBef>
                <a:spcPts val="1400"/>
              </a:spcBef>
              <a:spcAft>
                <a:spcPts val="0"/>
              </a:spcAft>
              <a:buSzPts val="2800"/>
              <a:buChar char=" "/>
            </a:pPr>
            <a:r>
              <a:rPr lang="en-US" sz="2800"/>
              <a:t>incidents used to develop a subject and</a:t>
            </a:r>
            <a:endParaRPr/>
          </a:p>
          <a:p>
            <a:pPr marL="91440" lvl="0" indent="-177800" algn="l" rtl="0">
              <a:lnSpc>
                <a:spcPct val="90000"/>
              </a:lnSpc>
              <a:spcBef>
                <a:spcPts val="1400"/>
              </a:spcBef>
              <a:spcAft>
                <a:spcPts val="0"/>
              </a:spcAft>
              <a:buSzPts val="2800"/>
              <a:buChar char=" "/>
            </a:pPr>
            <a:r>
              <a:rPr lang="en-US" sz="2800"/>
              <a:t>impart voice.</a:t>
            </a:r>
            <a:endParaRPr/>
          </a:p>
          <a:p>
            <a:pPr marL="91440" lvl="0" indent="-177800" algn="l" rtl="0">
              <a:lnSpc>
                <a:spcPct val="90000"/>
              </a:lnSpc>
              <a:spcBef>
                <a:spcPts val="1400"/>
              </a:spcBef>
              <a:spcAft>
                <a:spcPts val="0"/>
              </a:spcAft>
              <a:buSzPts val="2800"/>
              <a:buChar char=" "/>
            </a:pPr>
            <a:r>
              <a:rPr lang="en-US" sz="2800"/>
              <a:t>Details a writer includes or excludes help shape voice.</a:t>
            </a:r>
            <a:endParaRPr/>
          </a:p>
          <a:p>
            <a:pPr marL="91440" lvl="0" indent="-177800" algn="l" rtl="0">
              <a:lnSpc>
                <a:spcPct val="90000"/>
              </a:lnSpc>
              <a:spcBef>
                <a:spcPts val="1400"/>
              </a:spcBef>
              <a:spcAft>
                <a:spcPts val="0"/>
              </a:spcAft>
              <a:buSzPts val="2800"/>
              <a:buChar char=" "/>
            </a:pPr>
            <a:r>
              <a:rPr lang="en-US" sz="2800"/>
              <a:t>In elementary and middle school, you were asked to include as much detail as possible.  As a high school student, you will be asked to choose your details carefully for analysis that do not detract or trivialize your purpose.</a:t>
            </a:r>
            <a:endParaRPr/>
          </a:p>
        </p:txBody>
      </p:sp>
      <p:pic>
        <p:nvPicPr>
          <p:cNvPr id="151" name="Google Shape;151;p9"/>
          <p:cNvPicPr preferRelativeResize="0"/>
          <p:nvPr/>
        </p:nvPicPr>
        <p:blipFill rotWithShape="1">
          <a:blip r:embed="rId3">
            <a:alphaModFix/>
          </a:blip>
          <a:srcRect/>
          <a:stretch/>
        </p:blipFill>
        <p:spPr>
          <a:xfrm>
            <a:off x="6960945" y="0"/>
            <a:ext cx="5231055" cy="358032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55"/>
        <p:cNvGrpSpPr/>
        <p:nvPr/>
      </p:nvGrpSpPr>
      <p:grpSpPr>
        <a:xfrm>
          <a:off x="0" y="0"/>
          <a:ext cx="0" cy="0"/>
          <a:chOff x="0" y="0"/>
          <a:chExt cx="0" cy="0"/>
        </a:xfrm>
      </p:grpSpPr>
      <p:sp>
        <p:nvSpPr>
          <p:cNvPr id="156" name="Google Shape;156;p10"/>
          <p:cNvSpPr txBox="1">
            <a:spLocks noGrp="1"/>
          </p:cNvSpPr>
          <p:nvPr>
            <p:ph type="title"/>
          </p:nvPr>
        </p:nvSpPr>
        <p:spPr>
          <a:xfrm>
            <a:off x="1024125" y="422025"/>
            <a:ext cx="9720000" cy="11259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80000"/>
              </a:lnSpc>
              <a:spcBef>
                <a:spcPts val="0"/>
              </a:spcBef>
              <a:spcAft>
                <a:spcPts val="0"/>
              </a:spcAft>
              <a:buClr>
                <a:srgbClr val="0C0C0C"/>
              </a:buClr>
              <a:buSzPts val="9600"/>
              <a:buFont typeface="Twentieth Century"/>
              <a:buNone/>
            </a:pPr>
            <a:r>
              <a:rPr lang="en-US" sz="9600"/>
              <a:t>DETAIL</a:t>
            </a:r>
            <a:endParaRPr sz="4000"/>
          </a:p>
        </p:txBody>
      </p:sp>
      <p:sp>
        <p:nvSpPr>
          <p:cNvPr id="157" name="Google Shape;157;p10"/>
          <p:cNvSpPr txBox="1">
            <a:spLocks noGrp="1"/>
          </p:cNvSpPr>
          <p:nvPr>
            <p:ph type="body" idx="1"/>
          </p:nvPr>
        </p:nvSpPr>
        <p:spPr>
          <a:xfrm>
            <a:off x="521200" y="1547925"/>
            <a:ext cx="11232900" cy="4860900"/>
          </a:xfrm>
          <a:prstGeom prst="rect">
            <a:avLst/>
          </a:prstGeom>
          <a:noFill/>
          <a:ln>
            <a:noFill/>
          </a:ln>
        </p:spPr>
        <p:txBody>
          <a:bodyPr spcFirstLastPara="1" wrap="square" lIns="45700" tIns="45700" rIns="45700" bIns="45700" anchor="t" anchorCtr="0">
            <a:normAutofit lnSpcReduction="10000"/>
          </a:bodyPr>
          <a:lstStyle/>
          <a:p>
            <a:pPr marL="91440" lvl="0" indent="-190500" algn="l" rtl="0">
              <a:lnSpc>
                <a:spcPct val="90000"/>
              </a:lnSpc>
              <a:spcBef>
                <a:spcPts val="0"/>
              </a:spcBef>
              <a:spcAft>
                <a:spcPts val="0"/>
              </a:spcAft>
              <a:buSzPts val="3000"/>
              <a:buChar char=" "/>
            </a:pPr>
            <a:r>
              <a:rPr lang="en-US" sz="3000"/>
              <a:t>Specific details refer to fewer things than general descriptions, thereby creating a precise mental picture. However, the more specific the details are, the greater the focus on the object described.</a:t>
            </a:r>
            <a:endParaRPr sz="3000"/>
          </a:p>
          <a:p>
            <a:pPr marL="91440" lvl="0" indent="-190500" algn="l" rtl="0">
              <a:lnSpc>
                <a:spcPct val="90000"/>
              </a:lnSpc>
              <a:spcBef>
                <a:spcPts val="1400"/>
              </a:spcBef>
              <a:spcAft>
                <a:spcPts val="0"/>
              </a:spcAft>
              <a:buSzPts val="3000"/>
              <a:buChar char=" "/>
            </a:pPr>
            <a:r>
              <a:rPr lang="en-US" sz="3000"/>
              <a:t>Detail brings life and color to description, focusing your attention and bringing you into a specific scene.</a:t>
            </a:r>
            <a:endParaRPr sz="3000"/>
          </a:p>
          <a:p>
            <a:pPr marL="91440" lvl="0" indent="-190500" algn="l" rtl="0">
              <a:lnSpc>
                <a:spcPct val="90000"/>
              </a:lnSpc>
              <a:spcBef>
                <a:spcPts val="1400"/>
              </a:spcBef>
              <a:spcAft>
                <a:spcPts val="0"/>
              </a:spcAft>
              <a:buSzPts val="3000"/>
              <a:buChar char=" "/>
            </a:pPr>
            <a:r>
              <a:rPr lang="en-US" sz="3000"/>
              <a:t>Detail encourages you to participate in the text, use of detail influences your view on the topic, setting, narrator, and author.</a:t>
            </a:r>
            <a:endParaRPr sz="3000"/>
          </a:p>
          <a:p>
            <a:pPr marL="91440" lvl="0" indent="-190500" algn="l" rtl="0">
              <a:lnSpc>
                <a:spcPct val="90000"/>
              </a:lnSpc>
              <a:spcBef>
                <a:spcPts val="1400"/>
              </a:spcBef>
              <a:spcAft>
                <a:spcPts val="0"/>
              </a:spcAft>
              <a:buSzPts val="3000"/>
              <a:buChar char=" "/>
            </a:pPr>
            <a:r>
              <a:rPr lang="en-US" sz="3000"/>
              <a:t>Detail can be an understatement by a LACK of detail.  The absence of specific details, for example, may be in sharp contrast to the intensity of a character’s pain.  In this case, elaborate, descriptive detail could turn the pain into sentimentality.</a:t>
            </a:r>
            <a:endParaRPr sz="3000"/>
          </a:p>
          <a:p>
            <a:pPr marL="91440" lvl="0" indent="0" algn="l" rtl="0">
              <a:lnSpc>
                <a:spcPct val="90000"/>
              </a:lnSpc>
              <a:spcBef>
                <a:spcPts val="1400"/>
              </a:spcBef>
              <a:spcAft>
                <a:spcPts val="0"/>
              </a:spcAft>
              <a:buSzPts val="2200"/>
              <a:buNone/>
            </a:pPr>
            <a:endParaRPr/>
          </a:p>
          <a:p>
            <a:pPr marL="91440" lvl="0" indent="0" algn="l" rtl="0">
              <a:lnSpc>
                <a:spcPct val="90000"/>
              </a:lnSpc>
              <a:spcBef>
                <a:spcPts val="1400"/>
              </a:spcBef>
              <a:spcAft>
                <a:spcPts val="0"/>
              </a:spcAft>
              <a:buSzPts val="22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61"/>
        <p:cNvGrpSpPr/>
        <p:nvPr/>
      </p:nvGrpSpPr>
      <p:grpSpPr>
        <a:xfrm>
          <a:off x="0" y="0"/>
          <a:ext cx="0" cy="0"/>
          <a:chOff x="0" y="0"/>
          <a:chExt cx="0" cy="0"/>
        </a:xfrm>
      </p:grpSpPr>
      <p:sp>
        <p:nvSpPr>
          <p:cNvPr id="162" name="Google Shape;162;p11"/>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DETAIL</a:t>
            </a:r>
            <a:endParaRPr sz="4000"/>
          </a:p>
        </p:txBody>
      </p:sp>
      <p:sp>
        <p:nvSpPr>
          <p:cNvPr id="163" name="Google Shape;163;p11"/>
          <p:cNvSpPr txBox="1">
            <a:spLocks noGrp="1"/>
          </p:cNvSpPr>
          <p:nvPr>
            <p:ph type="body" idx="1"/>
          </p:nvPr>
        </p:nvSpPr>
        <p:spPr>
          <a:xfrm>
            <a:off x="460250" y="1850050"/>
            <a:ext cx="11099400" cy="4596600"/>
          </a:xfrm>
          <a:prstGeom prst="rect">
            <a:avLst/>
          </a:prstGeom>
          <a:noFill/>
          <a:ln>
            <a:noFill/>
          </a:ln>
        </p:spPr>
        <p:txBody>
          <a:bodyPr spcFirstLastPara="1" wrap="square" lIns="45700" tIns="45700" rIns="45700" bIns="45700" anchor="t" anchorCtr="0">
            <a:normAutofit/>
          </a:bodyPr>
          <a:lstStyle/>
          <a:p>
            <a:pPr marL="91440" lvl="0" indent="-165100" algn="l" rtl="0">
              <a:lnSpc>
                <a:spcPct val="100000"/>
              </a:lnSpc>
              <a:spcBef>
                <a:spcPts val="0"/>
              </a:spcBef>
              <a:spcAft>
                <a:spcPts val="0"/>
              </a:spcAft>
              <a:buSzPts val="2600"/>
              <a:buChar char=" "/>
            </a:pPr>
            <a:r>
              <a:rPr lang="en-US" sz="2600"/>
              <a:t>An old man, Don Tomasito, the baker, played the tuba.  When he blew into the huge mouthpiece, his face would turn purple and his thousand wrinkles would disappear as his skin filled out.</a:t>
            </a:r>
            <a:endParaRPr/>
          </a:p>
          <a:p>
            <a:pPr marL="91440" lvl="0" indent="-165100" algn="l" rtl="0">
              <a:lnSpc>
                <a:spcPct val="100000"/>
              </a:lnSpc>
              <a:spcBef>
                <a:spcPts val="1400"/>
              </a:spcBef>
              <a:spcAft>
                <a:spcPts val="0"/>
              </a:spcAft>
              <a:buSzPts val="2600"/>
              <a:buChar char=" "/>
            </a:pPr>
            <a:r>
              <a:rPr lang="en-US" sz="2600"/>
              <a:t>-Alberto Alvaro Rios, “The Iguana Killer”</a:t>
            </a:r>
            <a:endParaRPr/>
          </a:p>
          <a:p>
            <a:pPr marL="91440" lvl="0" indent="-165100" algn="l" rtl="0">
              <a:lnSpc>
                <a:spcPct val="100000"/>
              </a:lnSpc>
              <a:spcBef>
                <a:spcPts val="1400"/>
              </a:spcBef>
              <a:spcAft>
                <a:spcPts val="0"/>
              </a:spcAft>
              <a:buSzPts val="2600"/>
              <a:buChar char=" "/>
            </a:pPr>
            <a:r>
              <a:rPr lang="en-US" sz="2600"/>
              <a:t>Compare the first two sentences.</a:t>
            </a:r>
            <a:endParaRPr/>
          </a:p>
          <a:p>
            <a:pPr marL="91440" lvl="0" indent="-165100" algn="l" rtl="0">
              <a:lnSpc>
                <a:spcPct val="100000"/>
              </a:lnSpc>
              <a:spcBef>
                <a:spcPts val="1400"/>
              </a:spcBef>
              <a:spcAft>
                <a:spcPts val="0"/>
              </a:spcAft>
              <a:buSzPts val="2600"/>
              <a:buChar char=" "/>
            </a:pPr>
            <a:r>
              <a:rPr lang="en-US" sz="2600"/>
              <a:t>Contrast the second sentence with the following.  How does it change the attitude toward Tomasito?</a:t>
            </a:r>
            <a:endParaRPr/>
          </a:p>
          <a:p>
            <a:pPr marL="91440" lvl="0" indent="-165100" algn="l" rtl="0">
              <a:lnSpc>
                <a:spcPct val="100000"/>
              </a:lnSpc>
              <a:spcBef>
                <a:spcPts val="1400"/>
              </a:spcBef>
              <a:spcAft>
                <a:spcPts val="0"/>
              </a:spcAft>
              <a:buSzPts val="2600"/>
              <a:buChar char=" "/>
            </a:pPr>
            <a:r>
              <a:rPr lang="en-US" sz="2600"/>
              <a:t>When he blew the tuba, his face turned purple and his cheeks puffed out.  </a:t>
            </a:r>
            <a:endParaRPr/>
          </a:p>
          <a:p>
            <a:pPr marL="91440" lvl="0" indent="0" algn="l" rtl="0">
              <a:lnSpc>
                <a:spcPct val="90000"/>
              </a:lnSpc>
              <a:spcBef>
                <a:spcPts val="1400"/>
              </a:spcBef>
              <a:spcAft>
                <a:spcPts val="0"/>
              </a:spcAft>
              <a:buSzPts val="2800"/>
              <a:buNone/>
            </a:pP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67"/>
        <p:cNvGrpSpPr/>
        <p:nvPr/>
      </p:nvGrpSpPr>
      <p:grpSpPr>
        <a:xfrm>
          <a:off x="0" y="0"/>
          <a:ext cx="0" cy="0"/>
          <a:chOff x="0" y="0"/>
          <a:chExt cx="0" cy="0"/>
        </a:xfrm>
      </p:grpSpPr>
      <p:sp>
        <p:nvSpPr>
          <p:cNvPr id="168" name="Google Shape;168;p12"/>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DETAIL:  </a:t>
            </a:r>
            <a:r>
              <a:rPr lang="en-US" sz="2400"/>
              <a:t>GEORGE ORWELL, </a:t>
            </a:r>
            <a:endParaRPr sz="2400"/>
          </a:p>
          <a:p>
            <a:pPr marL="0" lvl="0" indent="0" algn="l" rtl="0">
              <a:lnSpc>
                <a:spcPct val="80000"/>
              </a:lnSpc>
              <a:spcBef>
                <a:spcPts val="0"/>
              </a:spcBef>
              <a:spcAft>
                <a:spcPts val="0"/>
              </a:spcAft>
              <a:buClr>
                <a:srgbClr val="0C0C0C"/>
              </a:buClr>
              <a:buSzPts val="9600"/>
              <a:buFont typeface="Twentieth Century"/>
              <a:buNone/>
            </a:pPr>
            <a:r>
              <a:rPr lang="en-US" sz="2400"/>
              <a:t>“SHOOTING THE ELEPHANT”</a:t>
            </a:r>
            <a:endParaRPr/>
          </a:p>
        </p:txBody>
      </p:sp>
      <p:sp>
        <p:nvSpPr>
          <p:cNvPr id="169" name="Google Shape;169;p12"/>
          <p:cNvSpPr txBox="1">
            <a:spLocks noGrp="1"/>
          </p:cNvSpPr>
          <p:nvPr>
            <p:ph type="body" idx="1"/>
          </p:nvPr>
        </p:nvSpPr>
        <p:spPr>
          <a:xfrm>
            <a:off x="491396" y="2084832"/>
            <a:ext cx="8988552" cy="4241409"/>
          </a:xfrm>
          <a:prstGeom prst="rect">
            <a:avLst/>
          </a:prstGeom>
          <a:noFill/>
          <a:ln>
            <a:noFill/>
          </a:ln>
        </p:spPr>
        <p:txBody>
          <a:bodyPr spcFirstLastPara="1" wrap="square" lIns="45700" tIns="45700" rIns="45700" bIns="45700" anchor="t" anchorCtr="0">
            <a:noAutofit/>
          </a:bodyPr>
          <a:lstStyle/>
          <a:p>
            <a:pPr marL="0" lvl="0" indent="0" algn="l" rtl="0">
              <a:lnSpc>
                <a:spcPct val="150000"/>
              </a:lnSpc>
              <a:spcBef>
                <a:spcPts val="0"/>
              </a:spcBef>
              <a:spcAft>
                <a:spcPts val="0"/>
              </a:spcAft>
              <a:buSzPts val="2000"/>
              <a:buNone/>
            </a:pPr>
            <a:r>
              <a:rPr lang="en-US" sz="2000"/>
              <a:t>I rounded the hut and saw a man's dead body sprawling in the mud. He was an Indian, a black Dravidian coolie, almost naked, and he could not have been dead many minutes. The people said that the elephant had come suddenly upon him round the corner of the hut, caught him with its trunk, put its foot on his back and ground him into the earth. This was the rainy season and the ground was soft, and his face had scored a trench a foot deep and a couple of yards long. He was lying on his belly with arms crucified and head sharply twisted to one side. His face was coated with mud, the eyes wide open, the teeth bared and grinning with an expression of unendurable agony. (Never tell me, by the way, that the dead look peaceful. Most of the corpses I have seen looked devilish.) </a:t>
            </a:r>
            <a:endParaRPr/>
          </a:p>
        </p:txBody>
      </p:sp>
      <p:pic>
        <p:nvPicPr>
          <p:cNvPr id="170" name="Google Shape;170;p12"/>
          <p:cNvPicPr preferRelativeResize="0"/>
          <p:nvPr/>
        </p:nvPicPr>
        <p:blipFill rotWithShape="1">
          <a:blip r:embed="rId3">
            <a:alphaModFix/>
          </a:blip>
          <a:srcRect/>
          <a:stretch/>
        </p:blipFill>
        <p:spPr>
          <a:xfrm>
            <a:off x="9373898" y="-7"/>
            <a:ext cx="2712051" cy="299641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74"/>
        <p:cNvGrpSpPr/>
        <p:nvPr/>
      </p:nvGrpSpPr>
      <p:grpSpPr>
        <a:xfrm>
          <a:off x="0" y="0"/>
          <a:ext cx="0" cy="0"/>
          <a:chOff x="0" y="0"/>
          <a:chExt cx="0" cy="0"/>
        </a:xfrm>
      </p:grpSpPr>
      <p:sp>
        <p:nvSpPr>
          <p:cNvPr id="175" name="Google Shape;175;p13"/>
          <p:cNvSpPr txBox="1">
            <a:spLocks noGrp="1"/>
          </p:cNvSpPr>
          <p:nvPr>
            <p:ph type="title"/>
          </p:nvPr>
        </p:nvSpPr>
        <p:spPr>
          <a:xfrm>
            <a:off x="392002" y="40679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DETAIL:  </a:t>
            </a:r>
            <a:r>
              <a:rPr lang="en-US" sz="2400"/>
              <a:t>GEORGE ORWELL, </a:t>
            </a:r>
            <a:endParaRPr sz="2400"/>
          </a:p>
          <a:p>
            <a:pPr marL="0" lvl="0" indent="0" algn="l" rtl="0">
              <a:lnSpc>
                <a:spcPct val="80000"/>
              </a:lnSpc>
              <a:spcBef>
                <a:spcPts val="0"/>
              </a:spcBef>
              <a:spcAft>
                <a:spcPts val="0"/>
              </a:spcAft>
              <a:buClr>
                <a:srgbClr val="0C0C0C"/>
              </a:buClr>
              <a:buSzPts val="9600"/>
              <a:buFont typeface="Twentieth Century"/>
              <a:buNone/>
            </a:pPr>
            <a:r>
              <a:rPr lang="en-US" sz="2400"/>
              <a:t>“SHOOTING THE ELEPHANT”</a:t>
            </a:r>
            <a:endParaRPr/>
          </a:p>
        </p:txBody>
      </p:sp>
      <p:sp>
        <p:nvSpPr>
          <p:cNvPr id="176" name="Google Shape;176;p13"/>
          <p:cNvSpPr txBox="1">
            <a:spLocks noGrp="1"/>
          </p:cNvSpPr>
          <p:nvPr>
            <p:ph type="body" idx="1"/>
          </p:nvPr>
        </p:nvSpPr>
        <p:spPr>
          <a:xfrm>
            <a:off x="216400" y="1696825"/>
            <a:ext cx="11148900" cy="4614000"/>
          </a:xfrm>
          <a:prstGeom prst="rect">
            <a:avLst/>
          </a:prstGeom>
          <a:noFill/>
          <a:ln>
            <a:noFill/>
          </a:ln>
        </p:spPr>
        <p:txBody>
          <a:bodyPr spcFirstLastPara="1" wrap="square" lIns="45700" tIns="45700" rIns="45700" bIns="45700" anchor="t" anchorCtr="0">
            <a:noAutofit/>
          </a:bodyPr>
          <a:lstStyle/>
          <a:p>
            <a:pPr marL="0" lvl="0" indent="0" algn="l" rtl="0">
              <a:lnSpc>
                <a:spcPct val="150000"/>
              </a:lnSpc>
              <a:spcBef>
                <a:spcPts val="0"/>
              </a:spcBef>
              <a:spcAft>
                <a:spcPts val="0"/>
              </a:spcAft>
              <a:buSzPts val="2000"/>
              <a:buNone/>
            </a:pPr>
            <a:endParaRPr sz="2000"/>
          </a:p>
          <a:p>
            <a:pPr marL="0" lvl="0" indent="0" algn="l" rtl="0">
              <a:lnSpc>
                <a:spcPct val="150000"/>
              </a:lnSpc>
              <a:spcBef>
                <a:spcPts val="1400"/>
              </a:spcBef>
              <a:spcAft>
                <a:spcPts val="0"/>
              </a:spcAft>
              <a:buSzPts val="2000"/>
              <a:buNone/>
            </a:pPr>
            <a:r>
              <a:rPr lang="en-US" sz="3000"/>
              <a:t>What is the author’s attitude toward the coolie’s death?  </a:t>
            </a:r>
            <a:endParaRPr sz="3000"/>
          </a:p>
          <a:p>
            <a:pPr marL="0" lvl="0" indent="0" algn="l" rtl="0">
              <a:lnSpc>
                <a:spcPct val="150000"/>
              </a:lnSpc>
              <a:spcBef>
                <a:spcPts val="1400"/>
              </a:spcBef>
              <a:spcAft>
                <a:spcPts val="0"/>
              </a:spcAft>
              <a:buSzPts val="2000"/>
              <a:buNone/>
            </a:pPr>
            <a:r>
              <a:rPr lang="en-US" sz="3000"/>
              <a:t>What details in the passage reveal this attitude?</a:t>
            </a:r>
            <a:endParaRPr sz="3000"/>
          </a:p>
          <a:p>
            <a:pPr marL="0" lvl="0" indent="0" algn="l" rtl="0">
              <a:lnSpc>
                <a:spcPct val="150000"/>
              </a:lnSpc>
              <a:spcBef>
                <a:spcPts val="1400"/>
              </a:spcBef>
              <a:spcAft>
                <a:spcPts val="0"/>
              </a:spcAft>
              <a:buSzPts val="2000"/>
              <a:buNone/>
            </a:pPr>
            <a:r>
              <a:rPr lang="en-US" sz="3000"/>
              <a:t>Examine the last sentence of this paragraph. How would it have affected the overall impact had Orwell written, </a:t>
            </a:r>
            <a:r>
              <a:rPr lang="en-US" sz="3000" b="1"/>
              <a:t>his</a:t>
            </a:r>
            <a:r>
              <a:rPr lang="en-US" sz="3000"/>
              <a:t> eyes wide open, </a:t>
            </a:r>
            <a:r>
              <a:rPr lang="en-US" sz="3000" b="1"/>
              <a:t>his</a:t>
            </a:r>
            <a:r>
              <a:rPr lang="en-US" sz="3000"/>
              <a:t> teeth bared and grinning…?</a:t>
            </a:r>
            <a:endParaRPr sz="3000"/>
          </a:p>
        </p:txBody>
      </p:sp>
      <p:pic>
        <p:nvPicPr>
          <p:cNvPr id="177" name="Google Shape;177;p13"/>
          <p:cNvPicPr preferRelativeResize="0"/>
          <p:nvPr/>
        </p:nvPicPr>
        <p:blipFill rotWithShape="1">
          <a:blip r:embed="rId3">
            <a:alphaModFix/>
          </a:blip>
          <a:srcRect/>
          <a:stretch/>
        </p:blipFill>
        <p:spPr>
          <a:xfrm>
            <a:off x="9724100" y="-1"/>
            <a:ext cx="2467900" cy="27266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81"/>
        <p:cNvGrpSpPr/>
        <p:nvPr/>
      </p:nvGrpSpPr>
      <p:grpSpPr>
        <a:xfrm>
          <a:off x="0" y="0"/>
          <a:ext cx="0" cy="0"/>
          <a:chOff x="0" y="0"/>
          <a:chExt cx="0" cy="0"/>
        </a:xfrm>
      </p:grpSpPr>
      <p:sp>
        <p:nvSpPr>
          <p:cNvPr id="182" name="Google Shape;182;g5e8f45f0b5_0_6"/>
          <p:cNvSpPr txBox="1">
            <a:spLocks noGrp="1"/>
          </p:cNvSpPr>
          <p:nvPr>
            <p:ph type="title"/>
          </p:nvPr>
        </p:nvSpPr>
        <p:spPr>
          <a:xfrm>
            <a:off x="1024125" y="585227"/>
            <a:ext cx="9720000" cy="1818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Reread chapter 15 from </a:t>
            </a:r>
            <a:r>
              <a:rPr lang="en-US" i="1"/>
              <a:t>Life of Pi (pages 45-46) </a:t>
            </a:r>
            <a:r>
              <a:rPr lang="en-US"/>
              <a:t>and answer the following question:</a:t>
            </a:r>
            <a:endParaRPr/>
          </a:p>
        </p:txBody>
      </p:sp>
      <p:sp>
        <p:nvSpPr>
          <p:cNvPr id="183" name="Google Shape;183;g5e8f45f0b5_0_6"/>
          <p:cNvSpPr txBox="1">
            <a:spLocks noGrp="1"/>
          </p:cNvSpPr>
          <p:nvPr>
            <p:ph type="body" idx="1"/>
          </p:nvPr>
        </p:nvSpPr>
        <p:spPr>
          <a:xfrm>
            <a:off x="1024125" y="3199225"/>
            <a:ext cx="9720000" cy="3109800"/>
          </a:xfrm>
          <a:prstGeom prst="rect">
            <a:avLst/>
          </a:prstGeom>
        </p:spPr>
        <p:txBody>
          <a:bodyPr spcFirstLastPara="1" wrap="square" lIns="45700" tIns="45700" rIns="45700" bIns="45700" anchor="t" anchorCtr="0">
            <a:noAutofit/>
          </a:bodyPr>
          <a:lstStyle/>
          <a:p>
            <a:pPr marL="457200" lvl="0" indent="-457200" algn="l" rtl="0">
              <a:spcBef>
                <a:spcPts val="1200"/>
              </a:spcBef>
              <a:spcAft>
                <a:spcPts val="0"/>
              </a:spcAft>
              <a:buSzPts val="3600"/>
              <a:buAutoNum type="arabicPeriod"/>
            </a:pPr>
            <a:r>
              <a:rPr lang="en-US" sz="3600"/>
              <a:t>Identify and describe what specific details reveal about the character of Pi, his perspective, and his motives.</a:t>
            </a:r>
            <a:endParaRPr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87"/>
        <p:cNvGrpSpPr/>
        <p:nvPr/>
      </p:nvGrpSpPr>
      <p:grpSpPr>
        <a:xfrm>
          <a:off x="0" y="0"/>
          <a:ext cx="0" cy="0"/>
          <a:chOff x="0" y="0"/>
          <a:chExt cx="0" cy="0"/>
        </a:xfrm>
      </p:grpSpPr>
      <p:sp>
        <p:nvSpPr>
          <p:cNvPr id="188" name="Google Shape;188;p15"/>
          <p:cNvSpPr txBox="1">
            <a:spLocks noGrp="1"/>
          </p:cNvSpPr>
          <p:nvPr>
            <p:ph type="title"/>
          </p:nvPr>
        </p:nvSpPr>
        <p:spPr>
          <a:xfrm>
            <a:off x="884514" y="0"/>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IMAGERY:</a:t>
            </a:r>
            <a:endParaRPr sz="2400"/>
          </a:p>
        </p:txBody>
      </p:sp>
      <p:sp>
        <p:nvSpPr>
          <p:cNvPr id="189" name="Google Shape;189;p15"/>
          <p:cNvSpPr txBox="1">
            <a:spLocks noGrp="1"/>
          </p:cNvSpPr>
          <p:nvPr>
            <p:ph type="body" idx="1"/>
          </p:nvPr>
        </p:nvSpPr>
        <p:spPr>
          <a:xfrm>
            <a:off x="180300" y="1944275"/>
            <a:ext cx="11485500" cy="4411500"/>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0"/>
              </a:spcAft>
              <a:buSzPts val="2400"/>
              <a:buNone/>
            </a:pPr>
            <a:r>
              <a:rPr lang="en-US" sz="2400" dirty="0"/>
              <a:t>I</a:t>
            </a:r>
            <a:r>
              <a:rPr lang="en-US" sz="3000" dirty="0"/>
              <a:t>magery is the verbal representation of sensory </a:t>
            </a:r>
            <a:endParaRPr sz="3000" dirty="0"/>
          </a:p>
          <a:p>
            <a:pPr marL="0" lvl="0" indent="0" algn="l" rtl="0">
              <a:lnSpc>
                <a:spcPct val="100000"/>
              </a:lnSpc>
              <a:spcBef>
                <a:spcPts val="0"/>
              </a:spcBef>
              <a:spcAft>
                <a:spcPts val="0"/>
              </a:spcAft>
              <a:buSzPts val="2400"/>
              <a:buNone/>
            </a:pPr>
            <a:r>
              <a:rPr lang="en-US" sz="3000" dirty="0"/>
              <a:t>experience. The different types of imagery are:</a:t>
            </a:r>
            <a:endParaRPr sz="3000" dirty="0"/>
          </a:p>
          <a:p>
            <a:pPr marL="0" lvl="0" indent="0" algn="l" rtl="0">
              <a:lnSpc>
                <a:spcPct val="100000"/>
              </a:lnSpc>
              <a:spcBef>
                <a:spcPts val="0"/>
              </a:spcBef>
              <a:spcAft>
                <a:spcPts val="0"/>
              </a:spcAft>
              <a:buSzPts val="2400"/>
              <a:buNone/>
            </a:pPr>
            <a:endParaRPr sz="3000" dirty="0"/>
          </a:p>
          <a:p>
            <a:pPr marL="914400" lvl="0" indent="457200" algn="l" rtl="0">
              <a:lnSpc>
                <a:spcPct val="100000"/>
              </a:lnSpc>
              <a:spcBef>
                <a:spcPts val="1400"/>
              </a:spcBef>
              <a:spcAft>
                <a:spcPts val="0"/>
              </a:spcAft>
              <a:buSzPts val="2400"/>
              <a:buNone/>
            </a:pPr>
            <a:r>
              <a:rPr lang="en-US" sz="3000" b="1" dirty="0"/>
              <a:t>Visual-sight		Auditory-sound</a:t>
            </a:r>
            <a:endParaRPr sz="3000" b="1" dirty="0"/>
          </a:p>
          <a:p>
            <a:pPr marL="0" lvl="0" indent="0" algn="l" rtl="0">
              <a:lnSpc>
                <a:spcPct val="100000"/>
              </a:lnSpc>
              <a:spcBef>
                <a:spcPts val="1400"/>
              </a:spcBef>
              <a:spcAft>
                <a:spcPts val="0"/>
              </a:spcAft>
              <a:buSzPts val="2400"/>
              <a:buNone/>
            </a:pPr>
            <a:r>
              <a:rPr lang="en-US" sz="3000" b="1" dirty="0"/>
              <a:t>Tactile-touch		Gustatory-taste		Olfactory-smell</a:t>
            </a:r>
            <a:endParaRPr sz="3000" b="1" dirty="0"/>
          </a:p>
          <a:p>
            <a:pPr marL="0" lvl="0" indent="0" algn="l" rtl="0">
              <a:lnSpc>
                <a:spcPct val="100000"/>
              </a:lnSpc>
              <a:spcBef>
                <a:spcPts val="1400"/>
              </a:spcBef>
              <a:spcAft>
                <a:spcPts val="0"/>
              </a:spcAft>
              <a:buSzPts val="2400"/>
              <a:buNone/>
            </a:pPr>
            <a:r>
              <a:rPr lang="en-US" sz="3000" dirty="0"/>
              <a:t>Imagery depends on both diction and detail: the success in producing a sensory experience results from the specificity of the author’s diction and choice of detail.</a:t>
            </a:r>
            <a:endParaRPr sz="3000" dirty="0"/>
          </a:p>
        </p:txBody>
      </p:sp>
      <p:pic>
        <p:nvPicPr>
          <p:cNvPr id="190" name="Google Shape;190;p15"/>
          <p:cNvPicPr preferRelativeResize="0"/>
          <p:nvPr/>
        </p:nvPicPr>
        <p:blipFill rotWithShape="1">
          <a:blip r:embed="rId3">
            <a:alphaModFix/>
          </a:blip>
          <a:srcRect/>
          <a:stretch/>
        </p:blipFill>
        <p:spPr>
          <a:xfrm>
            <a:off x="9017174" y="0"/>
            <a:ext cx="3174825" cy="408960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94"/>
        <p:cNvGrpSpPr/>
        <p:nvPr/>
      </p:nvGrpSpPr>
      <p:grpSpPr>
        <a:xfrm>
          <a:off x="0" y="0"/>
          <a:ext cx="0" cy="0"/>
          <a:chOff x="0" y="0"/>
          <a:chExt cx="0" cy="0"/>
        </a:xfrm>
      </p:grpSpPr>
      <p:sp>
        <p:nvSpPr>
          <p:cNvPr id="195" name="Google Shape;195;p16"/>
          <p:cNvSpPr txBox="1">
            <a:spLocks noGrp="1"/>
          </p:cNvSpPr>
          <p:nvPr>
            <p:ph type="title"/>
          </p:nvPr>
        </p:nvSpPr>
        <p:spPr>
          <a:xfrm>
            <a:off x="1024128" y="125807"/>
            <a:ext cx="9720072" cy="150981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IMAGERY:</a:t>
            </a:r>
            <a:endParaRPr sz="2400"/>
          </a:p>
        </p:txBody>
      </p:sp>
      <p:sp>
        <p:nvSpPr>
          <p:cNvPr id="196" name="Google Shape;196;p16"/>
          <p:cNvSpPr txBox="1">
            <a:spLocks noGrp="1"/>
          </p:cNvSpPr>
          <p:nvPr>
            <p:ph type="body" idx="1"/>
          </p:nvPr>
        </p:nvSpPr>
        <p:spPr>
          <a:xfrm>
            <a:off x="353500" y="1635625"/>
            <a:ext cx="11418300" cy="4891800"/>
          </a:xfrm>
          <a:prstGeom prst="rect">
            <a:avLst/>
          </a:prstGeom>
          <a:noFill/>
          <a:ln>
            <a:noFill/>
          </a:ln>
        </p:spPr>
        <p:txBody>
          <a:bodyPr spcFirstLastPara="1" wrap="square" lIns="45700" tIns="45700" rIns="45700" bIns="45700" anchor="t" anchorCtr="0">
            <a:noAutofit/>
          </a:bodyPr>
          <a:lstStyle/>
          <a:p>
            <a:pPr marL="0" lvl="0" indent="0" algn="l" rtl="0">
              <a:lnSpc>
                <a:spcPct val="150000"/>
              </a:lnSpc>
              <a:spcBef>
                <a:spcPts val="0"/>
              </a:spcBef>
              <a:spcAft>
                <a:spcPts val="0"/>
              </a:spcAft>
              <a:buSzPts val="2000"/>
              <a:buNone/>
            </a:pPr>
            <a:r>
              <a:rPr lang="en-US" sz="2400" b="1">
                <a:latin typeface="Bookman Old Style"/>
                <a:ea typeface="Bookman Old Style"/>
                <a:cs typeface="Bookman Old Style"/>
                <a:sym typeface="Bookman Old Style"/>
              </a:rPr>
              <a:t>Imagery includes figurative language:</a:t>
            </a:r>
            <a:endParaRPr sz="2400"/>
          </a:p>
          <a:p>
            <a:pPr marL="0" lvl="0" indent="0" algn="l" rtl="0">
              <a:lnSpc>
                <a:spcPct val="90000"/>
              </a:lnSpc>
              <a:spcBef>
                <a:spcPts val="1400"/>
              </a:spcBef>
              <a:spcAft>
                <a:spcPts val="0"/>
              </a:spcAft>
              <a:buSzPts val="2000"/>
              <a:buNone/>
            </a:pPr>
            <a:r>
              <a:rPr lang="en-US" sz="2400">
                <a:latin typeface="Bookman Old Style"/>
                <a:ea typeface="Bookman Old Style"/>
                <a:cs typeface="Bookman Old Style"/>
                <a:sym typeface="Bookman Old Style"/>
              </a:rPr>
              <a:t>Visual Simile: compare using like or as</a:t>
            </a:r>
            <a:endParaRPr sz="2400"/>
          </a:p>
          <a:p>
            <a:pPr marL="0" lvl="0" indent="0" algn="l" rtl="0">
              <a:lnSpc>
                <a:spcPct val="90000"/>
              </a:lnSpc>
              <a:spcBef>
                <a:spcPts val="1400"/>
              </a:spcBef>
              <a:spcAft>
                <a:spcPts val="0"/>
              </a:spcAft>
              <a:buSzPts val="2000"/>
              <a:buNone/>
            </a:pPr>
            <a:r>
              <a:rPr lang="en-US" sz="2400">
                <a:latin typeface="Bookman Old Style"/>
                <a:ea typeface="Bookman Old Style"/>
                <a:cs typeface="Bookman Old Style"/>
                <a:sym typeface="Bookman Old Style"/>
              </a:rPr>
              <a:t>Metaphor: compare without like or as</a:t>
            </a:r>
            <a:endParaRPr sz="2400"/>
          </a:p>
          <a:p>
            <a:pPr marL="0" lvl="0" indent="0" algn="l" rtl="0">
              <a:lnSpc>
                <a:spcPct val="90000"/>
              </a:lnSpc>
              <a:spcBef>
                <a:spcPts val="1400"/>
              </a:spcBef>
              <a:spcAft>
                <a:spcPts val="0"/>
              </a:spcAft>
              <a:buSzPts val="2000"/>
              <a:buNone/>
            </a:pPr>
            <a:r>
              <a:rPr lang="en-US" sz="2400">
                <a:latin typeface="Bookman Old Style"/>
                <a:ea typeface="Bookman Old Style"/>
                <a:cs typeface="Bookman Old Style"/>
                <a:sym typeface="Bookman Old Style"/>
              </a:rPr>
              <a:t>Hyperbole: extreme exaggeration                    </a:t>
            </a:r>
            <a:endParaRPr sz="2400"/>
          </a:p>
          <a:p>
            <a:pPr marL="0" lvl="0" indent="0" algn="l" rtl="0">
              <a:lnSpc>
                <a:spcPct val="90000"/>
              </a:lnSpc>
              <a:spcBef>
                <a:spcPts val="1400"/>
              </a:spcBef>
              <a:spcAft>
                <a:spcPts val="0"/>
              </a:spcAft>
              <a:buSzPts val="2000"/>
              <a:buNone/>
            </a:pPr>
            <a:r>
              <a:rPr lang="en-US" sz="2400">
                <a:latin typeface="Bookman Old Style"/>
                <a:ea typeface="Bookman Old Style"/>
                <a:cs typeface="Bookman Old Style"/>
                <a:sym typeface="Bookman Old Style"/>
              </a:rPr>
              <a:t>Extended Metaphor: a metaphor introduced and then further developed throughout all or part of a literary work, especially a poem: </a:t>
            </a:r>
            <a:r>
              <a:rPr lang="en-US" sz="2400" i="1">
                <a:latin typeface="Bookman Old Style"/>
                <a:ea typeface="Bookman Old Style"/>
                <a:cs typeface="Bookman Old Style"/>
                <a:sym typeface="Bookman Old Style"/>
              </a:rPr>
              <a:t>Robert Frost uses two roads as an extended metaphor in “The Road Not Taken.”</a:t>
            </a:r>
            <a:endParaRPr sz="2400">
              <a:latin typeface="Bookman Old Style"/>
              <a:ea typeface="Bookman Old Style"/>
              <a:cs typeface="Bookman Old Style"/>
              <a:sym typeface="Bookman Old Style"/>
            </a:endParaRPr>
          </a:p>
          <a:p>
            <a:pPr marL="0" lvl="0" indent="0" algn="l" rtl="0">
              <a:lnSpc>
                <a:spcPct val="90000"/>
              </a:lnSpc>
              <a:spcBef>
                <a:spcPts val="1400"/>
              </a:spcBef>
              <a:spcAft>
                <a:spcPts val="0"/>
              </a:spcAft>
              <a:buSzPts val="2000"/>
              <a:buNone/>
            </a:pPr>
            <a:r>
              <a:rPr lang="en-US" sz="2400">
                <a:latin typeface="Bookman Old Style"/>
                <a:ea typeface="Bookman Old Style"/>
                <a:cs typeface="Bookman Old Style"/>
                <a:sym typeface="Bookman Old Style"/>
              </a:rPr>
              <a:t>Personification: giving human characteristics to an object</a:t>
            </a:r>
            <a:endParaRPr sz="2400"/>
          </a:p>
          <a:p>
            <a:pPr marL="0" lvl="0" indent="0" algn="l" rtl="0">
              <a:lnSpc>
                <a:spcPct val="90000"/>
              </a:lnSpc>
              <a:spcBef>
                <a:spcPts val="1400"/>
              </a:spcBef>
              <a:spcAft>
                <a:spcPts val="0"/>
              </a:spcAft>
              <a:buSzPts val="2000"/>
              <a:buNone/>
            </a:pPr>
            <a:r>
              <a:rPr lang="en-US" sz="2400">
                <a:latin typeface="Bookman Old Style"/>
                <a:ea typeface="Bookman Old Style"/>
                <a:cs typeface="Bookman Old Style"/>
                <a:sym typeface="Bookman Old Style"/>
              </a:rPr>
              <a:t>Allusion: reference to a mythological, literary, historical, or Biblical person place or thing.</a:t>
            </a:r>
            <a:endParaRPr sz="2400"/>
          </a:p>
          <a:p>
            <a:pPr marL="0" lvl="0" indent="0" algn="l" rtl="0">
              <a:lnSpc>
                <a:spcPct val="90000"/>
              </a:lnSpc>
              <a:spcBef>
                <a:spcPts val="1400"/>
              </a:spcBef>
              <a:spcAft>
                <a:spcPts val="0"/>
              </a:spcAft>
              <a:buSzPts val="2000"/>
              <a:buNone/>
            </a:pPr>
            <a:endParaRPr sz="2400">
              <a:latin typeface="Bookman Old Style"/>
              <a:ea typeface="Bookman Old Style"/>
              <a:cs typeface="Bookman Old Style"/>
              <a:sym typeface="Bookman Old Style"/>
            </a:endParaRPr>
          </a:p>
          <a:p>
            <a:pPr marL="0" lvl="0" indent="0" algn="l" rtl="0">
              <a:lnSpc>
                <a:spcPct val="90000"/>
              </a:lnSpc>
              <a:spcBef>
                <a:spcPts val="1400"/>
              </a:spcBef>
              <a:spcAft>
                <a:spcPts val="0"/>
              </a:spcAft>
              <a:buSzPts val="1600"/>
              <a:buNone/>
            </a:pPr>
            <a:endParaRPr sz="1600">
              <a:latin typeface="Bookman Old Style"/>
              <a:ea typeface="Bookman Old Style"/>
              <a:cs typeface="Bookman Old Style"/>
              <a:sym typeface="Bookman Old Style"/>
            </a:endParaRPr>
          </a:p>
          <a:p>
            <a:pPr marL="91440" lvl="0" indent="-24764" algn="l" rtl="0">
              <a:lnSpc>
                <a:spcPct val="90000"/>
              </a:lnSpc>
              <a:spcBef>
                <a:spcPts val="1400"/>
              </a:spcBef>
              <a:spcAft>
                <a:spcPts val="0"/>
              </a:spcAft>
              <a:buSzPts val="1050"/>
              <a:buNone/>
            </a:pPr>
            <a:endParaRPr sz="1050"/>
          </a:p>
          <a:p>
            <a:pPr marL="91440" lvl="0" indent="-24764" algn="l" rtl="0">
              <a:lnSpc>
                <a:spcPct val="90000"/>
              </a:lnSpc>
              <a:spcBef>
                <a:spcPts val="1400"/>
              </a:spcBef>
              <a:spcAft>
                <a:spcPts val="0"/>
              </a:spcAft>
              <a:buSzPts val="1050"/>
              <a:buNone/>
            </a:pPr>
            <a:endParaRPr sz="1050"/>
          </a:p>
          <a:p>
            <a:pPr marL="91440" lvl="0" indent="-24764" algn="l" rtl="0">
              <a:lnSpc>
                <a:spcPct val="90000"/>
              </a:lnSpc>
              <a:spcBef>
                <a:spcPts val="1400"/>
              </a:spcBef>
              <a:spcAft>
                <a:spcPts val="0"/>
              </a:spcAft>
              <a:buSzPts val="1050"/>
              <a:buNone/>
            </a:pPr>
            <a:endParaRPr sz="1050"/>
          </a:p>
          <a:p>
            <a:pPr marL="0" lvl="0" indent="0" algn="l" rtl="0">
              <a:lnSpc>
                <a:spcPct val="150000"/>
              </a:lnSpc>
              <a:spcBef>
                <a:spcPts val="1400"/>
              </a:spcBef>
              <a:spcAft>
                <a:spcPts val="0"/>
              </a:spcAft>
              <a:buSzPts val="1050"/>
              <a:buNone/>
            </a:pPr>
            <a:endParaRPr sz="1050"/>
          </a:p>
          <a:p>
            <a:pPr marL="0" lvl="0" indent="0" algn="l" rtl="0">
              <a:lnSpc>
                <a:spcPct val="150000"/>
              </a:lnSpc>
              <a:spcBef>
                <a:spcPts val="1400"/>
              </a:spcBef>
              <a:spcAft>
                <a:spcPts val="0"/>
              </a:spcAft>
              <a:buSzPts val="1050"/>
              <a:buNone/>
            </a:pPr>
            <a:endParaRPr sz="1050"/>
          </a:p>
        </p:txBody>
      </p:sp>
      <p:pic>
        <p:nvPicPr>
          <p:cNvPr id="197" name="Google Shape;197;p16"/>
          <p:cNvPicPr preferRelativeResize="0"/>
          <p:nvPr/>
        </p:nvPicPr>
        <p:blipFill rotWithShape="1">
          <a:blip r:embed="rId3">
            <a:alphaModFix/>
          </a:blip>
          <a:srcRect/>
          <a:stretch/>
        </p:blipFill>
        <p:spPr>
          <a:xfrm>
            <a:off x="8216721" y="-15862"/>
            <a:ext cx="3975279" cy="275492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01"/>
        <p:cNvGrpSpPr/>
        <p:nvPr/>
      </p:nvGrpSpPr>
      <p:grpSpPr>
        <a:xfrm>
          <a:off x="0" y="0"/>
          <a:ext cx="0" cy="0"/>
          <a:chOff x="0" y="0"/>
          <a:chExt cx="0" cy="0"/>
        </a:xfrm>
      </p:grpSpPr>
      <p:sp>
        <p:nvSpPr>
          <p:cNvPr id="202" name="Google Shape;202;p17"/>
          <p:cNvSpPr txBox="1">
            <a:spLocks noGrp="1"/>
          </p:cNvSpPr>
          <p:nvPr>
            <p:ph type="title"/>
          </p:nvPr>
        </p:nvSpPr>
        <p:spPr>
          <a:xfrm>
            <a:off x="1024128" y="125807"/>
            <a:ext cx="9720072" cy="150981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IMAGERY:</a:t>
            </a:r>
            <a:endParaRPr sz="2400"/>
          </a:p>
        </p:txBody>
      </p:sp>
      <p:sp>
        <p:nvSpPr>
          <p:cNvPr id="203" name="Google Shape;203;p17"/>
          <p:cNvSpPr txBox="1">
            <a:spLocks noGrp="1"/>
          </p:cNvSpPr>
          <p:nvPr>
            <p:ph type="body" idx="1"/>
          </p:nvPr>
        </p:nvSpPr>
        <p:spPr>
          <a:xfrm>
            <a:off x="1024128" y="1236372"/>
            <a:ext cx="9720073" cy="5291037"/>
          </a:xfrm>
          <a:prstGeom prst="rect">
            <a:avLst/>
          </a:prstGeom>
          <a:noFill/>
          <a:ln>
            <a:noFill/>
          </a:ln>
        </p:spPr>
        <p:txBody>
          <a:bodyPr spcFirstLastPara="1" wrap="square" lIns="45700" tIns="45700" rIns="45700" bIns="45700" anchor="t" anchorCtr="0">
            <a:noAutofit/>
          </a:bodyPr>
          <a:lstStyle/>
          <a:p>
            <a:pPr marL="91440" lvl="0" indent="-24764" algn="l" rtl="0">
              <a:lnSpc>
                <a:spcPct val="90000"/>
              </a:lnSpc>
              <a:spcBef>
                <a:spcPts val="0"/>
              </a:spcBef>
              <a:spcAft>
                <a:spcPts val="0"/>
              </a:spcAft>
              <a:buSzPts val="1050"/>
              <a:buNone/>
            </a:pPr>
            <a:endParaRPr sz="1050"/>
          </a:p>
          <a:p>
            <a:pPr marL="91440" lvl="0" indent="-24764" algn="l" rtl="0">
              <a:lnSpc>
                <a:spcPct val="90000"/>
              </a:lnSpc>
              <a:spcBef>
                <a:spcPts val="1400"/>
              </a:spcBef>
              <a:spcAft>
                <a:spcPts val="0"/>
              </a:spcAft>
              <a:buSzPts val="1050"/>
              <a:buNone/>
            </a:pPr>
            <a:endParaRPr sz="1050"/>
          </a:p>
          <a:p>
            <a:pPr marL="91440" lvl="0" indent="-24764" algn="l" rtl="0">
              <a:lnSpc>
                <a:spcPct val="90000"/>
              </a:lnSpc>
              <a:spcBef>
                <a:spcPts val="1400"/>
              </a:spcBef>
              <a:spcAft>
                <a:spcPts val="0"/>
              </a:spcAft>
              <a:buSzPts val="1050"/>
              <a:buNone/>
            </a:pPr>
            <a:endParaRPr sz="1050"/>
          </a:p>
          <a:p>
            <a:pPr marL="0" lvl="0" indent="0" algn="l" rtl="0">
              <a:lnSpc>
                <a:spcPct val="150000"/>
              </a:lnSpc>
              <a:spcBef>
                <a:spcPts val="1400"/>
              </a:spcBef>
              <a:spcAft>
                <a:spcPts val="0"/>
              </a:spcAft>
              <a:buSzPts val="1050"/>
              <a:buNone/>
            </a:pPr>
            <a:endParaRPr sz="1050"/>
          </a:p>
          <a:p>
            <a:pPr marL="0" lvl="0" indent="0" algn="l" rtl="0">
              <a:lnSpc>
                <a:spcPct val="150000"/>
              </a:lnSpc>
              <a:spcBef>
                <a:spcPts val="1400"/>
              </a:spcBef>
              <a:spcAft>
                <a:spcPts val="0"/>
              </a:spcAft>
              <a:buSzPts val="1050"/>
              <a:buNone/>
            </a:pPr>
            <a:endParaRPr sz="1050"/>
          </a:p>
        </p:txBody>
      </p:sp>
      <p:pic>
        <p:nvPicPr>
          <p:cNvPr id="204" name="Google Shape;204;p17"/>
          <p:cNvPicPr preferRelativeResize="0"/>
          <p:nvPr/>
        </p:nvPicPr>
        <p:blipFill rotWithShape="1">
          <a:blip r:embed="rId3">
            <a:alphaModFix/>
          </a:blip>
          <a:srcRect/>
          <a:stretch/>
        </p:blipFill>
        <p:spPr>
          <a:xfrm>
            <a:off x="8216721" y="-15862"/>
            <a:ext cx="3975279" cy="2754920"/>
          </a:xfrm>
          <a:prstGeom prst="rect">
            <a:avLst/>
          </a:prstGeom>
          <a:noFill/>
          <a:ln>
            <a:noFill/>
          </a:ln>
        </p:spPr>
      </p:pic>
      <p:sp>
        <p:nvSpPr>
          <p:cNvPr id="205" name="Google Shape;205;p17"/>
          <p:cNvSpPr/>
          <p:nvPr/>
        </p:nvSpPr>
        <p:spPr>
          <a:xfrm>
            <a:off x="412124" y="1532586"/>
            <a:ext cx="7804596" cy="480131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dk1"/>
                </a:solidFill>
                <a:latin typeface="Bookman Old Style"/>
                <a:ea typeface="Bookman Old Style"/>
                <a:cs typeface="Bookman Old Style"/>
                <a:sym typeface="Bookman Old Style"/>
              </a:rPr>
              <a:t>In the midst of poverty and want, Felix carried with pleasure to his sister the first little white flower that peeped out from beneath the snowy ground.</a:t>
            </a:r>
            <a:endParaRPr/>
          </a:p>
          <a:p>
            <a:pPr marL="0" marR="0" lvl="0" indent="0" algn="l" rtl="0">
              <a:spcBef>
                <a:spcPts val="0"/>
              </a:spcBef>
              <a:spcAft>
                <a:spcPts val="0"/>
              </a:spcAft>
              <a:buNone/>
            </a:pPr>
            <a:r>
              <a:rPr lang="en-US" sz="1800">
                <a:solidFill>
                  <a:schemeClr val="dk1"/>
                </a:solidFill>
                <a:latin typeface="Bookman Old Style"/>
                <a:ea typeface="Bookman Old Style"/>
                <a:cs typeface="Bookman Old Style"/>
                <a:sym typeface="Bookman Old Style"/>
              </a:rPr>
              <a:t>-Mary Shelly, </a:t>
            </a:r>
            <a:r>
              <a:rPr lang="en-US" sz="1800" i="1">
                <a:solidFill>
                  <a:schemeClr val="dk1"/>
                </a:solidFill>
                <a:latin typeface="Bookman Old Style"/>
                <a:ea typeface="Bookman Old Style"/>
                <a:cs typeface="Bookman Old Style"/>
                <a:sym typeface="Bookman Old Style"/>
              </a:rPr>
              <a:t>Frankenstein</a:t>
            </a:r>
            <a:endParaRPr/>
          </a:p>
          <a:p>
            <a:pPr marL="0" marR="0" lvl="0" indent="0" algn="l" rtl="0">
              <a:spcBef>
                <a:spcPts val="0"/>
              </a:spcBef>
              <a:spcAft>
                <a:spcPts val="0"/>
              </a:spcAft>
              <a:buNone/>
            </a:pPr>
            <a:endParaRPr sz="1800" i="1">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1800">
                <a:solidFill>
                  <a:schemeClr val="dk1"/>
                </a:solidFill>
                <a:latin typeface="Bookman Old Style"/>
                <a:ea typeface="Bookman Old Style"/>
                <a:cs typeface="Bookman Old Style"/>
                <a:sym typeface="Bookman Old Style"/>
              </a:rPr>
              <a:t>What do you understand about Felix from the imagery of this sentence?</a:t>
            </a:r>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1800">
                <a:solidFill>
                  <a:schemeClr val="dk1"/>
                </a:solidFill>
                <a:latin typeface="Bookman Old Style"/>
                <a:ea typeface="Bookman Old Style"/>
                <a:cs typeface="Bookman Old Style"/>
                <a:sym typeface="Bookman Old Style"/>
              </a:rPr>
              <a:t>How would the effect be different if Felix carried his sister a big bouquet of spring flowers?</a:t>
            </a:r>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1800">
                <a:solidFill>
                  <a:schemeClr val="dk1"/>
                </a:solidFill>
                <a:latin typeface="Bookman Old Style"/>
                <a:ea typeface="Bookman Old Style"/>
                <a:cs typeface="Bookman Old Style"/>
                <a:sym typeface="Bookman Old Style"/>
              </a:rPr>
              <a:t>Write a sentence which expresses the joy of a renewal through a visual image.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09"/>
        <p:cNvGrpSpPr/>
        <p:nvPr/>
      </p:nvGrpSpPr>
      <p:grpSpPr>
        <a:xfrm>
          <a:off x="0" y="0"/>
          <a:ext cx="0" cy="0"/>
          <a:chOff x="0" y="0"/>
          <a:chExt cx="0" cy="0"/>
        </a:xfrm>
      </p:grpSpPr>
      <p:sp>
        <p:nvSpPr>
          <p:cNvPr id="210" name="Google Shape;210;p18"/>
          <p:cNvSpPr txBox="1">
            <a:spLocks noGrp="1"/>
          </p:cNvSpPr>
          <p:nvPr>
            <p:ph type="title"/>
          </p:nvPr>
        </p:nvSpPr>
        <p:spPr>
          <a:xfrm>
            <a:off x="1024128" y="125807"/>
            <a:ext cx="9720072" cy="150981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IMAGERY:</a:t>
            </a:r>
            <a:endParaRPr sz="2400"/>
          </a:p>
        </p:txBody>
      </p:sp>
      <p:sp>
        <p:nvSpPr>
          <p:cNvPr id="211" name="Google Shape;211;p18"/>
          <p:cNvSpPr txBox="1">
            <a:spLocks noGrp="1"/>
          </p:cNvSpPr>
          <p:nvPr>
            <p:ph type="body" idx="1"/>
          </p:nvPr>
        </p:nvSpPr>
        <p:spPr>
          <a:xfrm>
            <a:off x="1024128" y="1236372"/>
            <a:ext cx="9720073" cy="5291037"/>
          </a:xfrm>
          <a:prstGeom prst="rect">
            <a:avLst/>
          </a:prstGeom>
          <a:noFill/>
          <a:ln>
            <a:noFill/>
          </a:ln>
        </p:spPr>
        <p:txBody>
          <a:bodyPr spcFirstLastPara="1" wrap="square" lIns="45700" tIns="45700" rIns="45700" bIns="45700" anchor="t" anchorCtr="0">
            <a:noAutofit/>
          </a:bodyPr>
          <a:lstStyle/>
          <a:p>
            <a:pPr marL="91440" lvl="0" indent="-24764" algn="l" rtl="0">
              <a:lnSpc>
                <a:spcPct val="90000"/>
              </a:lnSpc>
              <a:spcBef>
                <a:spcPts val="0"/>
              </a:spcBef>
              <a:spcAft>
                <a:spcPts val="0"/>
              </a:spcAft>
              <a:buSzPts val="1050"/>
              <a:buNone/>
            </a:pPr>
            <a:endParaRPr sz="1050"/>
          </a:p>
          <a:p>
            <a:pPr marL="91440" lvl="0" indent="-24764" algn="l" rtl="0">
              <a:lnSpc>
                <a:spcPct val="90000"/>
              </a:lnSpc>
              <a:spcBef>
                <a:spcPts val="1400"/>
              </a:spcBef>
              <a:spcAft>
                <a:spcPts val="0"/>
              </a:spcAft>
              <a:buSzPts val="1050"/>
              <a:buNone/>
            </a:pPr>
            <a:endParaRPr sz="1050"/>
          </a:p>
          <a:p>
            <a:pPr marL="91440" lvl="0" indent="-24764" algn="l" rtl="0">
              <a:lnSpc>
                <a:spcPct val="90000"/>
              </a:lnSpc>
              <a:spcBef>
                <a:spcPts val="1400"/>
              </a:spcBef>
              <a:spcAft>
                <a:spcPts val="0"/>
              </a:spcAft>
              <a:buSzPts val="1050"/>
              <a:buNone/>
            </a:pPr>
            <a:endParaRPr sz="1050"/>
          </a:p>
          <a:p>
            <a:pPr marL="0" lvl="0" indent="0" algn="l" rtl="0">
              <a:lnSpc>
                <a:spcPct val="150000"/>
              </a:lnSpc>
              <a:spcBef>
                <a:spcPts val="1400"/>
              </a:spcBef>
              <a:spcAft>
                <a:spcPts val="0"/>
              </a:spcAft>
              <a:buSzPts val="1050"/>
              <a:buNone/>
            </a:pPr>
            <a:endParaRPr sz="1050"/>
          </a:p>
          <a:p>
            <a:pPr marL="0" lvl="0" indent="0" algn="l" rtl="0">
              <a:lnSpc>
                <a:spcPct val="150000"/>
              </a:lnSpc>
              <a:spcBef>
                <a:spcPts val="1400"/>
              </a:spcBef>
              <a:spcAft>
                <a:spcPts val="0"/>
              </a:spcAft>
              <a:buSzPts val="1050"/>
              <a:buNone/>
            </a:pPr>
            <a:endParaRPr sz="1050"/>
          </a:p>
        </p:txBody>
      </p:sp>
      <p:pic>
        <p:nvPicPr>
          <p:cNvPr id="212" name="Google Shape;212;p18"/>
          <p:cNvPicPr preferRelativeResize="0"/>
          <p:nvPr/>
        </p:nvPicPr>
        <p:blipFill rotWithShape="1">
          <a:blip r:embed="rId3">
            <a:alphaModFix/>
          </a:blip>
          <a:srcRect/>
          <a:stretch/>
        </p:blipFill>
        <p:spPr>
          <a:xfrm>
            <a:off x="8481675" y="-15851"/>
            <a:ext cx="3710325" cy="2571300"/>
          </a:xfrm>
          <a:prstGeom prst="rect">
            <a:avLst/>
          </a:prstGeom>
          <a:noFill/>
          <a:ln>
            <a:noFill/>
          </a:ln>
        </p:spPr>
      </p:pic>
      <p:sp>
        <p:nvSpPr>
          <p:cNvPr id="213" name="Google Shape;213;p18"/>
          <p:cNvSpPr/>
          <p:nvPr/>
        </p:nvSpPr>
        <p:spPr>
          <a:xfrm>
            <a:off x="147000" y="1414025"/>
            <a:ext cx="11713200" cy="7648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a:p>
          <a:p>
            <a:pPr marL="0" marR="0" lvl="0" indent="0" algn="l" rtl="0">
              <a:spcBef>
                <a:spcPts val="0"/>
              </a:spcBef>
              <a:spcAft>
                <a:spcPts val="0"/>
              </a:spcAft>
              <a:buNone/>
            </a:pPr>
            <a:r>
              <a:rPr lang="en-US" sz="3000"/>
              <a:t>“A foul and pungent smell, an earthy mix of</a:t>
            </a:r>
            <a:endParaRPr sz="3000"/>
          </a:p>
          <a:p>
            <a:pPr marL="0" marR="0" lvl="0" indent="0" algn="l" rtl="0">
              <a:spcBef>
                <a:spcPts val="0"/>
              </a:spcBef>
              <a:spcAft>
                <a:spcPts val="0"/>
              </a:spcAft>
              <a:buNone/>
            </a:pPr>
            <a:r>
              <a:rPr lang="en-US" sz="3000"/>
              <a:t>rust and excrement, hung in the air. There was </a:t>
            </a:r>
            <a:endParaRPr sz="3000"/>
          </a:p>
          <a:p>
            <a:pPr marL="0" marR="0" lvl="0" indent="0" algn="l" rtl="0">
              <a:spcBef>
                <a:spcPts val="0"/>
              </a:spcBef>
              <a:spcAft>
                <a:spcPts val="0"/>
              </a:spcAft>
              <a:buNone/>
            </a:pPr>
            <a:r>
              <a:rPr lang="en-US" sz="3000"/>
              <a:t>blood everywhere, coagulating to a deep read crust. A single fly buzzed about, sounding to me like an alarm bell of insanity. No ship, nothing at all, had appeared on the horizon that day, and now the day was ending. When the sun slipped below the horizon, it was not only the day that died and the poor zebra, but my family as well. With that second sunset, disbelief gave way to pain and grief. They were dead; I could no longer deny it.” p. 127 </a:t>
            </a:r>
            <a:r>
              <a:rPr lang="en-US" sz="3000" i="1"/>
              <a:t>Life of Pi</a:t>
            </a:r>
            <a:endParaRPr sz="3000" i="1"/>
          </a:p>
          <a:p>
            <a:pPr marL="0" marR="0" lvl="0" indent="0" algn="l" rtl="0">
              <a:spcBef>
                <a:spcPts val="0"/>
              </a:spcBef>
              <a:spcAft>
                <a:spcPts val="0"/>
              </a:spcAft>
              <a:buNone/>
            </a:pPr>
            <a:endParaRPr sz="3000" i="1"/>
          </a:p>
          <a:p>
            <a:pPr marL="457200" marR="0" lvl="0" indent="-419100" algn="l" rtl="0">
              <a:spcBef>
                <a:spcPts val="0"/>
              </a:spcBef>
              <a:spcAft>
                <a:spcPts val="0"/>
              </a:spcAft>
              <a:buSzPts val="3000"/>
              <a:buAutoNum type="arabicPeriod"/>
            </a:pPr>
            <a:r>
              <a:rPr lang="en-US" sz="3000"/>
              <a:t>Identify and explain the function of imagery in this passage. </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VOICE</a:t>
            </a:r>
            <a:endParaRPr sz="4000"/>
          </a:p>
        </p:txBody>
      </p:sp>
      <p:sp>
        <p:nvSpPr>
          <p:cNvPr id="100" name="Google Shape;100;p2"/>
          <p:cNvSpPr txBox="1">
            <a:spLocks noGrp="1"/>
          </p:cNvSpPr>
          <p:nvPr>
            <p:ph type="body" idx="1"/>
          </p:nvPr>
        </p:nvSpPr>
        <p:spPr>
          <a:xfrm>
            <a:off x="1024129" y="2286000"/>
            <a:ext cx="8815330" cy="4023360"/>
          </a:xfrm>
          <a:prstGeom prst="rect">
            <a:avLst/>
          </a:prstGeom>
          <a:noFill/>
          <a:ln>
            <a:noFill/>
          </a:ln>
        </p:spPr>
        <p:txBody>
          <a:bodyPr spcFirstLastPara="1" wrap="square" lIns="45700" tIns="45700" rIns="45700" bIns="45700" anchor="t" anchorCtr="0">
            <a:normAutofit/>
          </a:bodyPr>
          <a:lstStyle/>
          <a:p>
            <a:pPr marL="0" lvl="0" indent="0" algn="l" rtl="0">
              <a:lnSpc>
                <a:spcPct val="70000"/>
              </a:lnSpc>
              <a:spcBef>
                <a:spcPts val="0"/>
              </a:spcBef>
              <a:spcAft>
                <a:spcPts val="0"/>
              </a:spcAft>
              <a:buSzPts val="4200"/>
              <a:buNone/>
            </a:pPr>
            <a:r>
              <a:rPr lang="en-US" sz="4200"/>
              <a:t>Effective voice is shaped by words that are clear, concrete, and exact.  Good writers eschew (to avoid; to shun) words like “pretty, nice, good, beautiful, fine, things, really, very, terrible, a lot, and bad.”  Instead they employ words that invoke a specific effect. </a:t>
            </a:r>
            <a:endParaRPr/>
          </a:p>
        </p:txBody>
      </p:sp>
      <p:pic>
        <p:nvPicPr>
          <p:cNvPr id="101" name="Google Shape;101;p2"/>
          <p:cNvPicPr preferRelativeResize="0"/>
          <p:nvPr/>
        </p:nvPicPr>
        <p:blipFill rotWithShape="1">
          <a:blip r:embed="rId3">
            <a:alphaModFix/>
          </a:blip>
          <a:srcRect/>
          <a:stretch/>
        </p:blipFill>
        <p:spPr>
          <a:xfrm>
            <a:off x="9259910" y="-73211"/>
            <a:ext cx="3104075" cy="3575293"/>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17"/>
        <p:cNvGrpSpPr/>
        <p:nvPr/>
      </p:nvGrpSpPr>
      <p:grpSpPr>
        <a:xfrm>
          <a:off x="0" y="0"/>
          <a:ext cx="0" cy="0"/>
          <a:chOff x="0" y="0"/>
          <a:chExt cx="0" cy="0"/>
        </a:xfrm>
      </p:grpSpPr>
      <p:sp>
        <p:nvSpPr>
          <p:cNvPr id="218" name="Google Shape;218;p19"/>
          <p:cNvSpPr txBox="1">
            <a:spLocks noGrp="1"/>
          </p:cNvSpPr>
          <p:nvPr>
            <p:ph type="title"/>
          </p:nvPr>
        </p:nvSpPr>
        <p:spPr>
          <a:xfrm>
            <a:off x="1024128" y="125807"/>
            <a:ext cx="9720072" cy="150981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SYNTAX</a:t>
            </a:r>
            <a:endParaRPr sz="2400"/>
          </a:p>
        </p:txBody>
      </p:sp>
      <p:sp>
        <p:nvSpPr>
          <p:cNvPr id="219" name="Google Shape;219;p19"/>
          <p:cNvSpPr txBox="1">
            <a:spLocks noGrp="1"/>
          </p:cNvSpPr>
          <p:nvPr>
            <p:ph type="body" idx="1"/>
          </p:nvPr>
        </p:nvSpPr>
        <p:spPr>
          <a:xfrm>
            <a:off x="1024128" y="1236372"/>
            <a:ext cx="9720073" cy="5291037"/>
          </a:xfrm>
          <a:prstGeom prst="rect">
            <a:avLst/>
          </a:prstGeom>
          <a:noFill/>
          <a:ln>
            <a:noFill/>
          </a:ln>
        </p:spPr>
        <p:txBody>
          <a:bodyPr spcFirstLastPara="1" wrap="square" lIns="45700" tIns="45700" rIns="45700" bIns="45700" anchor="t" anchorCtr="0">
            <a:noAutofit/>
          </a:bodyPr>
          <a:lstStyle/>
          <a:p>
            <a:pPr marL="91440" lvl="0" indent="-24764" algn="l" rtl="0">
              <a:lnSpc>
                <a:spcPct val="90000"/>
              </a:lnSpc>
              <a:spcBef>
                <a:spcPts val="0"/>
              </a:spcBef>
              <a:spcAft>
                <a:spcPts val="0"/>
              </a:spcAft>
              <a:buSzPts val="1050"/>
              <a:buNone/>
            </a:pPr>
            <a:endParaRPr sz="1050"/>
          </a:p>
          <a:p>
            <a:pPr marL="91440" lvl="0" indent="-24764" algn="l" rtl="0">
              <a:lnSpc>
                <a:spcPct val="90000"/>
              </a:lnSpc>
              <a:spcBef>
                <a:spcPts val="1400"/>
              </a:spcBef>
              <a:spcAft>
                <a:spcPts val="0"/>
              </a:spcAft>
              <a:buSzPts val="1050"/>
              <a:buNone/>
            </a:pPr>
            <a:endParaRPr sz="1050"/>
          </a:p>
          <a:p>
            <a:pPr marL="91440" lvl="0" indent="-24764" algn="l" rtl="0">
              <a:lnSpc>
                <a:spcPct val="90000"/>
              </a:lnSpc>
              <a:spcBef>
                <a:spcPts val="1400"/>
              </a:spcBef>
              <a:spcAft>
                <a:spcPts val="0"/>
              </a:spcAft>
              <a:buSzPts val="1050"/>
              <a:buNone/>
            </a:pPr>
            <a:endParaRPr sz="1050"/>
          </a:p>
          <a:p>
            <a:pPr marL="0" lvl="0" indent="0" algn="l" rtl="0">
              <a:lnSpc>
                <a:spcPct val="150000"/>
              </a:lnSpc>
              <a:spcBef>
                <a:spcPts val="1400"/>
              </a:spcBef>
              <a:spcAft>
                <a:spcPts val="0"/>
              </a:spcAft>
              <a:buSzPts val="1050"/>
              <a:buNone/>
            </a:pPr>
            <a:endParaRPr sz="1050"/>
          </a:p>
          <a:p>
            <a:pPr marL="0" lvl="0" indent="0" algn="l" rtl="0">
              <a:lnSpc>
                <a:spcPct val="150000"/>
              </a:lnSpc>
              <a:spcBef>
                <a:spcPts val="1400"/>
              </a:spcBef>
              <a:spcAft>
                <a:spcPts val="0"/>
              </a:spcAft>
              <a:buSzPts val="1050"/>
              <a:buNone/>
            </a:pPr>
            <a:endParaRPr sz="1050"/>
          </a:p>
        </p:txBody>
      </p:sp>
      <p:pic>
        <p:nvPicPr>
          <p:cNvPr id="220" name="Google Shape;220;p19"/>
          <p:cNvPicPr preferRelativeResize="0"/>
          <p:nvPr/>
        </p:nvPicPr>
        <p:blipFill rotWithShape="1">
          <a:blip r:embed="rId3">
            <a:alphaModFix/>
          </a:blip>
          <a:srcRect/>
          <a:stretch/>
        </p:blipFill>
        <p:spPr>
          <a:xfrm>
            <a:off x="7679525" y="0"/>
            <a:ext cx="4512476" cy="2562900"/>
          </a:xfrm>
          <a:prstGeom prst="rect">
            <a:avLst/>
          </a:prstGeom>
          <a:noFill/>
          <a:ln>
            <a:noFill/>
          </a:ln>
        </p:spPr>
      </p:pic>
      <p:sp>
        <p:nvSpPr>
          <p:cNvPr id="221" name="Google Shape;221;p19"/>
          <p:cNvSpPr/>
          <p:nvPr/>
        </p:nvSpPr>
        <p:spPr>
          <a:xfrm>
            <a:off x="244700" y="1481225"/>
            <a:ext cx="11947200" cy="5210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Syntax is the grammatical sentence structure.  </a:t>
            </a: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It controls the verbal pacing and the focus </a:t>
            </a: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of the written text through word order, sentence</a:t>
            </a: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length, sentence focus, and punctuation.</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Most sentences follow subject/verb/object/complement pattern.</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Deviating from that pattern can serve to startle your reader and draw attention to the sentence, emphasizing the unusual message in the sentence.</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ctr" rtl="0">
              <a:spcBef>
                <a:spcPts val="0"/>
              </a:spcBef>
              <a:spcAft>
                <a:spcPts val="0"/>
              </a:spcAft>
              <a:buNone/>
            </a:pPr>
            <a:r>
              <a:rPr lang="en-US" sz="2400" b="1">
                <a:solidFill>
                  <a:schemeClr val="dk1"/>
                </a:solidFill>
                <a:latin typeface="Bookman Old Style"/>
                <a:ea typeface="Bookman Old Style"/>
                <a:cs typeface="Bookman Old Style"/>
                <a:sym typeface="Bookman Old Style"/>
              </a:rPr>
              <a:t>Sentence Length:</a:t>
            </a:r>
            <a:endParaRPr sz="2400" b="1"/>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Telegraphic-shorter than 5 words</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Short-approximately 5 words</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Medium-approximately 18 words</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Long/Involved-30 words or more</a:t>
            </a:r>
            <a:endParaRPr sz="2400"/>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25"/>
        <p:cNvGrpSpPr/>
        <p:nvPr/>
      </p:nvGrpSpPr>
      <p:grpSpPr>
        <a:xfrm>
          <a:off x="0" y="0"/>
          <a:ext cx="0" cy="0"/>
          <a:chOff x="0" y="0"/>
          <a:chExt cx="0" cy="0"/>
        </a:xfrm>
      </p:grpSpPr>
      <p:sp>
        <p:nvSpPr>
          <p:cNvPr id="226" name="Google Shape;226;p20"/>
          <p:cNvSpPr txBox="1">
            <a:spLocks noGrp="1"/>
          </p:cNvSpPr>
          <p:nvPr>
            <p:ph type="title"/>
          </p:nvPr>
        </p:nvSpPr>
        <p:spPr>
          <a:xfrm>
            <a:off x="650641" y="-2981"/>
            <a:ext cx="9720072" cy="150981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SYNTAX</a:t>
            </a:r>
            <a:endParaRPr sz="2400"/>
          </a:p>
        </p:txBody>
      </p:sp>
      <p:pic>
        <p:nvPicPr>
          <p:cNvPr id="227" name="Google Shape;227;p20"/>
          <p:cNvPicPr preferRelativeResize="0"/>
          <p:nvPr/>
        </p:nvPicPr>
        <p:blipFill rotWithShape="1">
          <a:blip r:embed="rId3">
            <a:alphaModFix/>
          </a:blip>
          <a:srcRect/>
          <a:stretch/>
        </p:blipFill>
        <p:spPr>
          <a:xfrm>
            <a:off x="7815775" y="-86300"/>
            <a:ext cx="4464599" cy="2535700"/>
          </a:xfrm>
          <a:prstGeom prst="rect">
            <a:avLst/>
          </a:prstGeom>
          <a:noFill/>
          <a:ln>
            <a:noFill/>
          </a:ln>
        </p:spPr>
      </p:pic>
      <p:sp>
        <p:nvSpPr>
          <p:cNvPr id="228" name="Google Shape;228;p20"/>
          <p:cNvSpPr/>
          <p:nvPr/>
        </p:nvSpPr>
        <p:spPr>
          <a:xfrm>
            <a:off x="45700" y="1287875"/>
            <a:ext cx="12192000" cy="5421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Sentence Patterns:</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Declarative, Imperative, Interrogative, Exclamatory</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Simple, Compound, Complex, Compound Complex</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(CC=2 or more independent clauses and one or more dependent clauses.</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Cumulative/Loose-a main clause that is followed by phrases and/or clauses that modify the main clause and add information:</a:t>
            </a:r>
            <a:r>
              <a:rPr lang="en-US" sz="2400"/>
              <a:t> </a:t>
            </a:r>
            <a:r>
              <a:rPr lang="en-US" sz="2400">
                <a:solidFill>
                  <a:schemeClr val="dk1"/>
                </a:solidFill>
                <a:latin typeface="Bookman Old Style"/>
                <a:ea typeface="Bookman Old Style"/>
                <a:cs typeface="Bookman Old Style"/>
                <a:sym typeface="Bookman Old Style"/>
              </a:rPr>
              <a:t>“We reached Edmonton that morning after a turbulent flight and some exciting experiences.”</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Periodic Sentence-makes sense only when the end of the sentence is reached:</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“That morning, after a turbulent flight and some exciting experiences, we reached Edmonton.”</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Balanced-phrases or clauses balance each other in likeness, structure, meaning and/or length.</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“Buy a bucket of chicken and have a barrel of fun.”</a:t>
            </a:r>
            <a:endParaRPr sz="2400"/>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32"/>
        <p:cNvGrpSpPr/>
        <p:nvPr/>
      </p:nvGrpSpPr>
      <p:grpSpPr>
        <a:xfrm>
          <a:off x="0" y="0"/>
          <a:ext cx="0" cy="0"/>
          <a:chOff x="0" y="0"/>
          <a:chExt cx="0" cy="0"/>
        </a:xfrm>
      </p:grpSpPr>
      <p:sp>
        <p:nvSpPr>
          <p:cNvPr id="233" name="Google Shape;233;p21"/>
          <p:cNvSpPr txBox="1">
            <a:spLocks noGrp="1"/>
          </p:cNvSpPr>
          <p:nvPr>
            <p:ph type="title"/>
          </p:nvPr>
        </p:nvSpPr>
        <p:spPr>
          <a:xfrm>
            <a:off x="650641" y="-2981"/>
            <a:ext cx="9720072" cy="150981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SYNTAX</a:t>
            </a:r>
            <a:endParaRPr sz="2400"/>
          </a:p>
        </p:txBody>
      </p:sp>
      <p:pic>
        <p:nvPicPr>
          <p:cNvPr id="234" name="Google Shape;234;p21"/>
          <p:cNvPicPr preferRelativeResize="0"/>
          <p:nvPr/>
        </p:nvPicPr>
        <p:blipFill rotWithShape="1">
          <a:blip r:embed="rId3">
            <a:alphaModFix/>
          </a:blip>
          <a:srcRect/>
          <a:stretch/>
        </p:blipFill>
        <p:spPr>
          <a:xfrm>
            <a:off x="7946265" y="-2967"/>
            <a:ext cx="4245735" cy="2620374"/>
          </a:xfrm>
          <a:prstGeom prst="rect">
            <a:avLst/>
          </a:prstGeom>
          <a:noFill/>
          <a:ln>
            <a:noFill/>
          </a:ln>
        </p:spPr>
      </p:pic>
      <p:sp>
        <p:nvSpPr>
          <p:cNvPr id="235" name="Google Shape;235;p21"/>
          <p:cNvSpPr/>
          <p:nvPr/>
        </p:nvSpPr>
        <p:spPr>
          <a:xfrm>
            <a:off x="0" y="1315025"/>
            <a:ext cx="12090000" cy="5632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Sentence Patterns:</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Natural Order-subject, predicate</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Inverted-predicate, subject</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Split order-predicate, subject, predicate “In California oranges grow.”</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Parallel Structure- grammatical or structural similarity between sentences or parts of a sentence involving arrangement of words, phrases, sentences, and paragraphs so that elements of equal importance are equally developed and similarly phrased.  A sentence, article, chapter, and even book can be written in parallel structure.  Parallel denotes equality.</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Juxtaposition-a poetic and rhetorical device which normally unassociated ideas, words, or phrases are placed next to one another, creating an effect of surprise. “It was the best of times, it was the worst of times…”</a:t>
            </a:r>
            <a:endParaRPr sz="2400"/>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39"/>
        <p:cNvGrpSpPr/>
        <p:nvPr/>
      </p:nvGrpSpPr>
      <p:grpSpPr>
        <a:xfrm>
          <a:off x="0" y="0"/>
          <a:ext cx="0" cy="0"/>
          <a:chOff x="0" y="0"/>
          <a:chExt cx="0" cy="0"/>
        </a:xfrm>
      </p:grpSpPr>
      <p:sp>
        <p:nvSpPr>
          <p:cNvPr id="240" name="Google Shape;240;p22"/>
          <p:cNvSpPr txBox="1">
            <a:spLocks noGrp="1"/>
          </p:cNvSpPr>
          <p:nvPr>
            <p:ph type="title"/>
          </p:nvPr>
        </p:nvSpPr>
        <p:spPr>
          <a:xfrm>
            <a:off x="650641" y="-2981"/>
            <a:ext cx="9720072" cy="150981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SYNTAX</a:t>
            </a:r>
            <a:endParaRPr sz="2400"/>
          </a:p>
        </p:txBody>
      </p:sp>
      <p:pic>
        <p:nvPicPr>
          <p:cNvPr id="241" name="Google Shape;241;p22"/>
          <p:cNvPicPr preferRelativeResize="0"/>
          <p:nvPr/>
        </p:nvPicPr>
        <p:blipFill rotWithShape="1">
          <a:blip r:embed="rId3">
            <a:alphaModFix/>
          </a:blip>
          <a:srcRect/>
          <a:stretch/>
        </p:blipFill>
        <p:spPr>
          <a:xfrm>
            <a:off x="8149125" y="-2975"/>
            <a:ext cx="4042874" cy="2495175"/>
          </a:xfrm>
          <a:prstGeom prst="rect">
            <a:avLst/>
          </a:prstGeom>
          <a:noFill/>
          <a:ln>
            <a:noFill/>
          </a:ln>
        </p:spPr>
      </p:pic>
      <p:sp>
        <p:nvSpPr>
          <p:cNvPr id="242" name="Google Shape;242;p22"/>
          <p:cNvSpPr/>
          <p:nvPr/>
        </p:nvSpPr>
        <p:spPr>
          <a:xfrm>
            <a:off x="128800" y="1315025"/>
            <a:ext cx="11519100" cy="5464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“I slowed still more, my shadow pacing me, </a:t>
            </a: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dragging its head through the weeds that hid </a:t>
            </a: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the fence.”-William Faulkner, </a:t>
            </a: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i="1">
                <a:solidFill>
                  <a:schemeClr val="dk1"/>
                </a:solidFill>
                <a:latin typeface="Bookman Old Style"/>
                <a:ea typeface="Bookman Old Style"/>
                <a:cs typeface="Bookman Old Style"/>
                <a:sym typeface="Bookman Old Style"/>
              </a:rPr>
              <a:t>The Sound and the Fury</a:t>
            </a:r>
            <a:endParaRPr sz="2400"/>
          </a:p>
          <a:p>
            <a:pPr marL="0" marR="0" lvl="0" indent="0" algn="l" rtl="0">
              <a:spcBef>
                <a:spcPts val="0"/>
              </a:spcBef>
              <a:spcAft>
                <a:spcPts val="0"/>
              </a:spcAft>
              <a:buNone/>
            </a:pPr>
            <a:endParaRPr sz="2400" i="1">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In this sentence, form imitates meaning.  How does Faulkner slow </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the sentence down, reinforcing the sentence’s meaning?</a:t>
            </a: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How would this impact the sentence?</a:t>
            </a:r>
            <a:endParaRPr sz="2400"/>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I slowed still more.  My shadow paced me and dragged its head through the weed-obscured fence.</a:t>
            </a:r>
            <a:endParaRPr sz="2400"/>
          </a:p>
          <a:p>
            <a:pPr marL="0" marR="0" lvl="0" indent="0" algn="l" rtl="0">
              <a:spcBef>
                <a:spcPts val="0"/>
              </a:spcBef>
              <a:spcAft>
                <a:spcPts val="0"/>
              </a:spcAft>
              <a:buNone/>
            </a:pPr>
            <a:endParaRPr sz="24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r>
              <a:rPr lang="en-US" sz="2400">
                <a:solidFill>
                  <a:schemeClr val="dk1"/>
                </a:solidFill>
                <a:latin typeface="Bookman Old Style"/>
                <a:ea typeface="Bookman Old Style"/>
                <a:cs typeface="Bookman Old Style"/>
                <a:sym typeface="Bookman Old Style"/>
              </a:rPr>
              <a:t>Write a sentence that expresses reluctance.  Use at least two phrases and one subordinate clause to reinforce the meaning of your sentence.</a:t>
            </a:r>
            <a:endParaRPr sz="2400"/>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46"/>
        <p:cNvGrpSpPr/>
        <p:nvPr/>
      </p:nvGrpSpPr>
      <p:grpSpPr>
        <a:xfrm>
          <a:off x="0" y="0"/>
          <a:ext cx="0" cy="0"/>
          <a:chOff x="0" y="0"/>
          <a:chExt cx="0" cy="0"/>
        </a:xfrm>
      </p:grpSpPr>
      <p:sp>
        <p:nvSpPr>
          <p:cNvPr id="247" name="Google Shape;247;p23"/>
          <p:cNvSpPr txBox="1">
            <a:spLocks noGrp="1"/>
          </p:cNvSpPr>
          <p:nvPr>
            <p:ph type="title"/>
          </p:nvPr>
        </p:nvSpPr>
        <p:spPr>
          <a:xfrm>
            <a:off x="473891" y="85394"/>
            <a:ext cx="9720000" cy="15099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SYNTAX</a:t>
            </a:r>
            <a:endParaRPr sz="2400"/>
          </a:p>
        </p:txBody>
      </p:sp>
      <p:sp>
        <p:nvSpPr>
          <p:cNvPr id="248" name="Google Shape;248;p23"/>
          <p:cNvSpPr/>
          <p:nvPr/>
        </p:nvSpPr>
        <p:spPr>
          <a:xfrm>
            <a:off x="246050" y="1371225"/>
            <a:ext cx="11543400" cy="5355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rPr>
              <a:t>“Darkness came. There was no moon. Clouds hid the stars. The contours of things became hard to distinguish. Everything disappeared, the sea, the  lifeboat, my own body. The sea was quiet and there was hardly any wind, so I couldn’t even ground myself in sound. I seemed to be floating in pure, abstract blackness. I kept my eyes fixed on where I thought the horizon was, while my ears were on guard for any sign of animals. I couldn’t imagine lasting the night.” p. 118 </a:t>
            </a:r>
            <a:r>
              <a:rPr lang="en-US" sz="2400" i="1">
                <a:solidFill>
                  <a:schemeClr val="dk1"/>
                </a:solidFill>
              </a:rPr>
              <a:t>Life of Pi</a:t>
            </a:r>
            <a:r>
              <a:rPr lang="en-US" sz="2400">
                <a:solidFill>
                  <a:schemeClr val="dk1"/>
                </a:solidFill>
              </a:rPr>
              <a:t> </a:t>
            </a:r>
            <a:endParaRPr sz="2400">
              <a:solidFill>
                <a:schemeClr val="dk1"/>
              </a:solidFill>
            </a:endParaRPr>
          </a:p>
          <a:p>
            <a:pPr marL="0" marR="0" lvl="0" indent="0" algn="l" rtl="0">
              <a:spcBef>
                <a:spcPts val="0"/>
              </a:spcBef>
              <a:spcAft>
                <a:spcPts val="0"/>
              </a:spcAft>
              <a:buNone/>
            </a:pPr>
            <a:endParaRPr sz="2400">
              <a:solidFill>
                <a:schemeClr val="dk1"/>
              </a:solidFill>
            </a:endParaRPr>
          </a:p>
          <a:p>
            <a:pPr marL="457200" marR="0" lvl="0" indent="-381000" algn="l" rtl="0">
              <a:spcBef>
                <a:spcPts val="0"/>
              </a:spcBef>
              <a:spcAft>
                <a:spcPts val="0"/>
              </a:spcAft>
              <a:buClr>
                <a:schemeClr val="dk1"/>
              </a:buClr>
              <a:buSzPts val="2400"/>
              <a:buAutoNum type="arabicPeriod"/>
            </a:pPr>
            <a:r>
              <a:rPr lang="en-US" sz="2400">
                <a:solidFill>
                  <a:schemeClr val="dk1"/>
                </a:solidFill>
              </a:rPr>
              <a:t>What type of grammatical structures are present in this paragraph and</a:t>
            </a:r>
            <a:endParaRPr sz="2400"/>
          </a:p>
          <a:p>
            <a:pPr marL="0" marR="0" lvl="0" indent="0" algn="l" rtl="0">
              <a:spcBef>
                <a:spcPts val="0"/>
              </a:spcBef>
              <a:spcAft>
                <a:spcPts val="0"/>
              </a:spcAft>
              <a:buNone/>
            </a:pPr>
            <a:r>
              <a:rPr lang="en-US" sz="2400">
                <a:solidFill>
                  <a:schemeClr val="dk1"/>
                </a:solidFill>
              </a:rPr>
              <a:t>what is the effect of these structures?</a:t>
            </a:r>
            <a:endParaRPr sz="2400" i="1">
              <a:solidFill>
                <a:schemeClr val="dk1"/>
              </a:solidFill>
            </a:endParaRPr>
          </a:p>
          <a:p>
            <a:pPr marL="0" marR="0" lvl="0" indent="0" algn="l" rtl="0">
              <a:spcBef>
                <a:spcPts val="0"/>
              </a:spcBef>
              <a:spcAft>
                <a:spcPts val="0"/>
              </a:spcAft>
              <a:buNone/>
            </a:pPr>
            <a:r>
              <a:rPr lang="en-US" sz="2400">
                <a:solidFill>
                  <a:schemeClr val="dk1"/>
                </a:solidFill>
              </a:rPr>
              <a:t>2. What type of sentence is the fifth sentence, and what effect does it have on the text?</a:t>
            </a:r>
            <a:endParaRPr sz="2400">
              <a:solidFill>
                <a:schemeClr val="dk1"/>
              </a:solidFill>
            </a:endParaRPr>
          </a:p>
          <a:p>
            <a:pPr marL="0" marR="0" lvl="0" indent="0" algn="l" rtl="0">
              <a:spcBef>
                <a:spcPts val="0"/>
              </a:spcBef>
              <a:spcAft>
                <a:spcPts val="0"/>
              </a:spcAft>
              <a:buNone/>
            </a:pPr>
            <a:r>
              <a:rPr lang="en-US" sz="2400">
                <a:solidFill>
                  <a:schemeClr val="dk1"/>
                </a:solidFill>
              </a:rPr>
              <a:t>3. Identify and describe specific textual details that convey the setting.</a:t>
            </a:r>
            <a:endParaRPr sz="2400">
              <a:solidFill>
                <a:schemeClr val="dk1"/>
              </a:solidFill>
            </a:endParaRPr>
          </a:p>
          <a:p>
            <a:pPr marL="0" marR="0" lvl="0" indent="0" algn="l" rtl="0">
              <a:spcBef>
                <a:spcPts val="0"/>
              </a:spcBef>
              <a:spcAft>
                <a:spcPts val="0"/>
              </a:spcAft>
              <a:buNone/>
            </a:pPr>
            <a:r>
              <a:rPr lang="en-US" sz="2400">
                <a:solidFill>
                  <a:schemeClr val="dk1"/>
                </a:solidFill>
              </a:rPr>
              <a:t>4. Identify and describe details, diction, or syntax that reveals the narrator’s perspective.</a:t>
            </a:r>
            <a:endParaRPr sz="2400">
              <a:solidFill>
                <a:schemeClr val="dk1"/>
              </a:solidFill>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52"/>
        <p:cNvGrpSpPr/>
        <p:nvPr/>
      </p:nvGrpSpPr>
      <p:grpSpPr>
        <a:xfrm>
          <a:off x="0" y="0"/>
          <a:ext cx="0" cy="0"/>
          <a:chOff x="0" y="0"/>
          <a:chExt cx="0" cy="0"/>
        </a:xfrm>
      </p:grpSpPr>
      <p:sp>
        <p:nvSpPr>
          <p:cNvPr id="253" name="Google Shape;253;p24"/>
          <p:cNvSpPr txBox="1">
            <a:spLocks noGrp="1"/>
          </p:cNvSpPr>
          <p:nvPr>
            <p:ph type="title"/>
          </p:nvPr>
        </p:nvSpPr>
        <p:spPr>
          <a:xfrm>
            <a:off x="650641" y="-2981"/>
            <a:ext cx="9720072" cy="150981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TONE</a:t>
            </a:r>
            <a:endParaRPr sz="2400"/>
          </a:p>
        </p:txBody>
      </p:sp>
      <p:pic>
        <p:nvPicPr>
          <p:cNvPr id="254" name="Google Shape;254;p24"/>
          <p:cNvPicPr preferRelativeResize="0"/>
          <p:nvPr/>
        </p:nvPicPr>
        <p:blipFill rotWithShape="1">
          <a:blip r:embed="rId3">
            <a:alphaModFix/>
          </a:blip>
          <a:srcRect/>
          <a:stretch/>
        </p:blipFill>
        <p:spPr>
          <a:xfrm>
            <a:off x="8165975" y="-86300"/>
            <a:ext cx="4026025" cy="2484775"/>
          </a:xfrm>
          <a:prstGeom prst="rect">
            <a:avLst/>
          </a:prstGeom>
          <a:noFill/>
          <a:ln>
            <a:noFill/>
          </a:ln>
        </p:spPr>
      </p:pic>
      <p:sp>
        <p:nvSpPr>
          <p:cNvPr id="255" name="Google Shape;255;p24"/>
          <p:cNvSpPr/>
          <p:nvPr/>
        </p:nvSpPr>
        <p:spPr>
          <a:xfrm>
            <a:off x="167425" y="1424250"/>
            <a:ext cx="11692800" cy="5196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rPr>
              <a:t>Tone is the writer’s or speaker’s attitude towards </a:t>
            </a:r>
            <a:endParaRPr sz="2400">
              <a:solidFill>
                <a:schemeClr val="dk1"/>
              </a:solidFill>
            </a:endParaRPr>
          </a:p>
          <a:p>
            <a:pPr marL="0" marR="0" lvl="0" indent="0" algn="l" rtl="0">
              <a:spcBef>
                <a:spcPts val="0"/>
              </a:spcBef>
              <a:spcAft>
                <a:spcPts val="0"/>
              </a:spcAft>
              <a:buNone/>
            </a:pPr>
            <a:r>
              <a:rPr lang="en-US" sz="2400">
                <a:solidFill>
                  <a:schemeClr val="dk1"/>
                </a:solidFill>
              </a:rPr>
              <a:t>their subject, audience, or self; it is the emotional meaning </a:t>
            </a:r>
            <a:endParaRPr sz="2400">
              <a:solidFill>
                <a:schemeClr val="dk1"/>
              </a:solidFill>
            </a:endParaRPr>
          </a:p>
          <a:p>
            <a:pPr marL="0" marR="0" lvl="0" indent="0" algn="l" rtl="0">
              <a:spcBef>
                <a:spcPts val="0"/>
              </a:spcBef>
              <a:spcAft>
                <a:spcPts val="0"/>
              </a:spcAft>
              <a:buNone/>
            </a:pPr>
            <a:r>
              <a:rPr lang="en-US" sz="2400">
                <a:solidFill>
                  <a:schemeClr val="dk1"/>
                </a:solidFill>
              </a:rPr>
              <a:t>of a work.</a:t>
            </a:r>
            <a:endParaRPr sz="2400"/>
          </a:p>
          <a:p>
            <a:pPr marL="0" marR="0" lvl="0" indent="0" algn="l" rtl="0">
              <a:spcBef>
                <a:spcPts val="0"/>
              </a:spcBef>
              <a:spcAft>
                <a:spcPts val="0"/>
              </a:spcAft>
              <a:buNone/>
            </a:pPr>
            <a:endParaRPr sz="2400">
              <a:solidFill>
                <a:schemeClr val="dk1"/>
              </a:solidFill>
            </a:endParaRPr>
          </a:p>
          <a:p>
            <a:pPr marL="0" marR="0" lvl="0" indent="0" algn="l" rtl="0">
              <a:spcBef>
                <a:spcPts val="0"/>
              </a:spcBef>
              <a:spcAft>
                <a:spcPts val="0"/>
              </a:spcAft>
              <a:buNone/>
            </a:pPr>
            <a:r>
              <a:rPr lang="en-US" sz="2400">
                <a:solidFill>
                  <a:schemeClr val="dk1"/>
                </a:solidFill>
              </a:rPr>
              <a:t>When a person is speaking, it is easy to notice the tone of his or her voice.</a:t>
            </a:r>
            <a:r>
              <a:rPr lang="en-US" sz="2400"/>
              <a:t> </a:t>
            </a:r>
            <a:r>
              <a:rPr lang="en-US" sz="2400">
                <a:solidFill>
                  <a:schemeClr val="dk1"/>
                </a:solidFill>
              </a:rPr>
              <a:t>An author must rely on other techniques to show tone: diction, detail, images, and syntax. Diction, detail, imagery, and syntax create the author’s tone. Tone is the key to understanding the author’s intentions and feelings.  TONE IS NOT MOOD.</a:t>
            </a:r>
            <a:endParaRPr sz="2400">
              <a:solidFill>
                <a:schemeClr val="dk1"/>
              </a:solidFill>
            </a:endParaRPr>
          </a:p>
          <a:p>
            <a:pPr marL="0" marR="0" lvl="0" indent="0" algn="l" rtl="0">
              <a:spcBef>
                <a:spcPts val="0"/>
              </a:spcBef>
              <a:spcAft>
                <a:spcPts val="0"/>
              </a:spcAft>
              <a:buNone/>
            </a:pPr>
            <a:r>
              <a:rPr lang="en-US" sz="2400">
                <a:solidFill>
                  <a:schemeClr val="dk1"/>
                </a:solidFill>
              </a:rPr>
              <a:t>It is important to describe the tone in as precise of diction as possible.  The tone can never be happy but instead elated, pleased friendly…</a:t>
            </a:r>
            <a:endParaRPr sz="2400">
              <a:solidFill>
                <a:schemeClr val="dk1"/>
              </a:solidFill>
            </a:endParaRPr>
          </a:p>
          <a:p>
            <a:pPr marL="0" marR="0" lvl="0" indent="0" algn="l" rtl="0">
              <a:spcBef>
                <a:spcPts val="0"/>
              </a:spcBef>
              <a:spcAft>
                <a:spcPts val="0"/>
              </a:spcAft>
              <a:buNone/>
            </a:pPr>
            <a:endParaRPr sz="2400">
              <a:solidFill>
                <a:schemeClr val="dk1"/>
              </a:solidFill>
            </a:endParaRPr>
          </a:p>
          <a:p>
            <a:pPr marL="0" marR="0" lvl="0" indent="0" algn="l" rtl="0">
              <a:spcBef>
                <a:spcPts val="0"/>
              </a:spcBef>
              <a:spcAft>
                <a:spcPts val="0"/>
              </a:spcAft>
              <a:buNone/>
            </a:pPr>
            <a:r>
              <a:rPr lang="en-US" sz="2400">
                <a:solidFill>
                  <a:schemeClr val="dk1"/>
                </a:solidFill>
              </a:rPr>
              <a:t>An analysis of tone will depend on our precise and accurate understanding of the author’s attitude toward</a:t>
            </a:r>
            <a:r>
              <a:rPr lang="en-US" sz="2400"/>
              <a:t> </a:t>
            </a:r>
            <a:r>
              <a:rPr lang="en-US" sz="2400">
                <a:solidFill>
                  <a:schemeClr val="dk1"/>
                </a:solidFill>
              </a:rPr>
              <a:t>THE SUBJECT and THE AUDIENCE.</a:t>
            </a:r>
            <a:endParaRPr sz="2400"/>
          </a:p>
          <a:p>
            <a:pPr marL="0" marR="0" lvl="0" indent="0" algn="l" rtl="0">
              <a:spcBef>
                <a:spcPts val="0"/>
              </a:spcBef>
              <a:spcAft>
                <a:spcPts val="0"/>
              </a:spcAft>
              <a:buNone/>
            </a:pPr>
            <a:endParaRPr sz="2400"/>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59"/>
        <p:cNvGrpSpPr/>
        <p:nvPr/>
      </p:nvGrpSpPr>
      <p:grpSpPr>
        <a:xfrm>
          <a:off x="0" y="0"/>
          <a:ext cx="0" cy="0"/>
          <a:chOff x="0" y="0"/>
          <a:chExt cx="0" cy="0"/>
        </a:xfrm>
      </p:grpSpPr>
      <p:sp>
        <p:nvSpPr>
          <p:cNvPr id="260" name="Google Shape;260;p25"/>
          <p:cNvSpPr txBox="1">
            <a:spLocks noGrp="1"/>
          </p:cNvSpPr>
          <p:nvPr>
            <p:ph type="title"/>
          </p:nvPr>
        </p:nvSpPr>
        <p:spPr>
          <a:xfrm>
            <a:off x="0" y="0"/>
            <a:ext cx="9720072" cy="131502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TONE</a:t>
            </a:r>
            <a:endParaRPr sz="2400"/>
          </a:p>
        </p:txBody>
      </p:sp>
      <p:pic>
        <p:nvPicPr>
          <p:cNvPr id="261" name="Google Shape;261;p25"/>
          <p:cNvPicPr preferRelativeResize="0"/>
          <p:nvPr/>
        </p:nvPicPr>
        <p:blipFill rotWithShape="1">
          <a:blip r:embed="rId3">
            <a:alphaModFix/>
          </a:blip>
          <a:srcRect/>
          <a:stretch/>
        </p:blipFill>
        <p:spPr>
          <a:xfrm>
            <a:off x="7946265" y="8"/>
            <a:ext cx="4245735" cy="2411330"/>
          </a:xfrm>
          <a:prstGeom prst="rect">
            <a:avLst/>
          </a:prstGeom>
          <a:noFill/>
          <a:ln>
            <a:noFill/>
          </a:ln>
        </p:spPr>
      </p:pic>
      <p:sp>
        <p:nvSpPr>
          <p:cNvPr id="262" name="Google Shape;262;p25"/>
          <p:cNvSpPr/>
          <p:nvPr/>
        </p:nvSpPr>
        <p:spPr>
          <a:xfrm>
            <a:off x="128788" y="1315021"/>
            <a:ext cx="12063211" cy="49705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rPr>
              <a:t>DIDLS</a:t>
            </a:r>
            <a:endParaRPr sz="2400"/>
          </a:p>
          <a:p>
            <a:pPr marL="0" marR="0" lvl="0" indent="0" algn="l" rtl="0">
              <a:lnSpc>
                <a:spcPct val="150000"/>
              </a:lnSpc>
              <a:spcBef>
                <a:spcPts val="0"/>
              </a:spcBef>
              <a:spcAft>
                <a:spcPts val="0"/>
              </a:spcAft>
              <a:buNone/>
            </a:pPr>
            <a:r>
              <a:rPr lang="en-US" sz="2400" b="1">
                <a:solidFill>
                  <a:schemeClr val="dk1"/>
                </a:solidFill>
              </a:rPr>
              <a:t>D-</a:t>
            </a:r>
            <a:r>
              <a:rPr lang="en-US" sz="2400">
                <a:solidFill>
                  <a:schemeClr val="dk1"/>
                </a:solidFill>
              </a:rPr>
              <a:t>diction (word choice)</a:t>
            </a:r>
            <a:endParaRPr sz="2400"/>
          </a:p>
          <a:p>
            <a:pPr marL="0" marR="0" lvl="0" indent="0" algn="l" rtl="0">
              <a:lnSpc>
                <a:spcPct val="150000"/>
              </a:lnSpc>
              <a:spcBef>
                <a:spcPts val="0"/>
              </a:spcBef>
              <a:spcAft>
                <a:spcPts val="0"/>
              </a:spcAft>
              <a:buNone/>
            </a:pPr>
            <a:r>
              <a:rPr lang="en-US" sz="2400" b="1">
                <a:solidFill>
                  <a:schemeClr val="dk1"/>
                </a:solidFill>
              </a:rPr>
              <a:t>I-</a:t>
            </a:r>
            <a:r>
              <a:rPr lang="en-US" sz="2400">
                <a:solidFill>
                  <a:schemeClr val="dk1"/>
                </a:solidFill>
              </a:rPr>
              <a:t>imagery (vivid appeal to the senses)</a:t>
            </a:r>
            <a:endParaRPr sz="2400"/>
          </a:p>
          <a:p>
            <a:pPr marL="0" marR="0" lvl="0" indent="0" algn="l" rtl="0">
              <a:lnSpc>
                <a:spcPct val="150000"/>
              </a:lnSpc>
              <a:spcBef>
                <a:spcPts val="0"/>
              </a:spcBef>
              <a:spcAft>
                <a:spcPts val="0"/>
              </a:spcAft>
              <a:buNone/>
            </a:pPr>
            <a:r>
              <a:rPr lang="en-US" sz="2400" b="1">
                <a:solidFill>
                  <a:schemeClr val="dk1"/>
                </a:solidFill>
              </a:rPr>
              <a:t>D-</a:t>
            </a:r>
            <a:r>
              <a:rPr lang="en-US" sz="2400">
                <a:solidFill>
                  <a:schemeClr val="dk1"/>
                </a:solidFill>
              </a:rPr>
              <a:t>detail (concrete and literal facts)</a:t>
            </a:r>
            <a:endParaRPr sz="2400"/>
          </a:p>
          <a:p>
            <a:pPr marL="0" marR="0" lvl="0" indent="0" algn="l" rtl="0">
              <a:lnSpc>
                <a:spcPct val="150000"/>
              </a:lnSpc>
              <a:spcBef>
                <a:spcPts val="0"/>
              </a:spcBef>
              <a:spcAft>
                <a:spcPts val="0"/>
              </a:spcAft>
              <a:buNone/>
            </a:pPr>
            <a:r>
              <a:rPr lang="en-US" sz="2400" b="1">
                <a:solidFill>
                  <a:schemeClr val="dk1"/>
                </a:solidFill>
              </a:rPr>
              <a:t>L-</a:t>
            </a:r>
            <a:r>
              <a:rPr lang="en-US" sz="2400">
                <a:solidFill>
                  <a:schemeClr val="dk1"/>
                </a:solidFill>
              </a:rPr>
              <a:t>language (the overall use of language in the entire piece, not just isolated diction as with connotation.  These words qualify how a work is written, not tone, or attitude.  Some examples are: jargon, scholarly, informal, precise, literal, colloquial, formal, picturesque, obscure…)</a:t>
            </a:r>
            <a:endParaRPr sz="2400"/>
          </a:p>
          <a:p>
            <a:pPr marL="0" marR="0" lvl="0" indent="0" algn="l" rtl="0">
              <a:lnSpc>
                <a:spcPct val="150000"/>
              </a:lnSpc>
              <a:spcBef>
                <a:spcPts val="0"/>
              </a:spcBef>
              <a:spcAft>
                <a:spcPts val="0"/>
              </a:spcAft>
              <a:buNone/>
            </a:pPr>
            <a:r>
              <a:rPr lang="en-US" sz="2400" b="1">
                <a:solidFill>
                  <a:schemeClr val="dk1"/>
                </a:solidFill>
              </a:rPr>
              <a:t>S-</a:t>
            </a:r>
            <a:r>
              <a:rPr lang="en-US" sz="2400">
                <a:solidFill>
                  <a:schemeClr val="dk1"/>
                </a:solidFill>
              </a:rPr>
              <a:t>Syntax (sentence structure)</a:t>
            </a:r>
            <a:endParaRPr sz="2400"/>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66"/>
        <p:cNvGrpSpPr/>
        <p:nvPr/>
      </p:nvGrpSpPr>
      <p:grpSpPr>
        <a:xfrm>
          <a:off x="0" y="0"/>
          <a:ext cx="0" cy="0"/>
          <a:chOff x="0" y="0"/>
          <a:chExt cx="0" cy="0"/>
        </a:xfrm>
      </p:grpSpPr>
      <p:sp>
        <p:nvSpPr>
          <p:cNvPr id="267" name="Google Shape;267;p26"/>
          <p:cNvSpPr txBox="1">
            <a:spLocks noGrp="1"/>
          </p:cNvSpPr>
          <p:nvPr>
            <p:ph type="title"/>
          </p:nvPr>
        </p:nvSpPr>
        <p:spPr>
          <a:xfrm>
            <a:off x="0" y="0"/>
            <a:ext cx="9720072" cy="131502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TONE</a:t>
            </a:r>
            <a:endParaRPr sz="2400"/>
          </a:p>
        </p:txBody>
      </p:sp>
      <p:pic>
        <p:nvPicPr>
          <p:cNvPr id="268" name="Google Shape;268;p26"/>
          <p:cNvPicPr preferRelativeResize="0"/>
          <p:nvPr/>
        </p:nvPicPr>
        <p:blipFill rotWithShape="1">
          <a:blip r:embed="rId3">
            <a:alphaModFix/>
          </a:blip>
          <a:srcRect/>
          <a:stretch/>
        </p:blipFill>
        <p:spPr>
          <a:xfrm>
            <a:off x="8059925" y="0"/>
            <a:ext cx="4132075" cy="2346775"/>
          </a:xfrm>
          <a:prstGeom prst="rect">
            <a:avLst/>
          </a:prstGeom>
          <a:noFill/>
          <a:ln>
            <a:noFill/>
          </a:ln>
        </p:spPr>
      </p:pic>
      <p:sp>
        <p:nvSpPr>
          <p:cNvPr id="269" name="Google Shape;269;p26"/>
          <p:cNvSpPr/>
          <p:nvPr/>
        </p:nvSpPr>
        <p:spPr>
          <a:xfrm>
            <a:off x="128800" y="1315024"/>
            <a:ext cx="12063300" cy="5217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rPr>
              <a:t>“And I start to play.  It was so beautiful.  I was so caught </a:t>
            </a:r>
            <a:endParaRPr sz="2400">
              <a:solidFill>
                <a:schemeClr val="dk1"/>
              </a:solidFill>
            </a:endParaRPr>
          </a:p>
          <a:p>
            <a:pPr marL="0" marR="0" lvl="0" indent="0" algn="l" rtl="0">
              <a:spcBef>
                <a:spcPts val="0"/>
              </a:spcBef>
              <a:spcAft>
                <a:spcPts val="0"/>
              </a:spcAft>
              <a:buNone/>
            </a:pPr>
            <a:r>
              <a:rPr lang="en-US" sz="2400">
                <a:solidFill>
                  <a:schemeClr val="dk1"/>
                </a:solidFill>
              </a:rPr>
              <a:t>up in how lovely I looked that at first I didn’t worry how I </a:t>
            </a:r>
            <a:endParaRPr sz="2400">
              <a:solidFill>
                <a:schemeClr val="dk1"/>
              </a:solidFill>
            </a:endParaRPr>
          </a:p>
          <a:p>
            <a:pPr marL="0" marR="0" lvl="0" indent="0" algn="l" rtl="0">
              <a:spcBef>
                <a:spcPts val="0"/>
              </a:spcBef>
              <a:spcAft>
                <a:spcPts val="0"/>
              </a:spcAft>
              <a:buNone/>
            </a:pPr>
            <a:r>
              <a:rPr lang="en-US" sz="2400">
                <a:solidFill>
                  <a:schemeClr val="dk1"/>
                </a:solidFill>
              </a:rPr>
              <a:t>would sound.  So it was a surprise to me when I hit the </a:t>
            </a:r>
            <a:endParaRPr sz="2400">
              <a:solidFill>
                <a:schemeClr val="dk1"/>
              </a:solidFill>
            </a:endParaRPr>
          </a:p>
          <a:p>
            <a:pPr marL="0" marR="0" lvl="0" indent="0" algn="l" rtl="0">
              <a:spcBef>
                <a:spcPts val="0"/>
              </a:spcBef>
              <a:spcAft>
                <a:spcPts val="0"/>
              </a:spcAft>
              <a:buNone/>
            </a:pPr>
            <a:r>
              <a:rPr lang="en-US" sz="2400">
                <a:solidFill>
                  <a:schemeClr val="dk1"/>
                </a:solidFill>
              </a:rPr>
              <a:t>first wrong note and I realized something didn’t sound quite right.  And then I hit another and another followed that.  A chill started at the top of my head and began to trickle down.  Yet I couldn’t stop playing, as though my hands were bewitched.  I kept thinking my fingers would adjust themselves back, like a train switching to the right track.  I played this strange jumble through two repeats, the sour notes staying with me all the way to the end.”</a:t>
            </a:r>
            <a:r>
              <a:rPr lang="en-US" sz="2400"/>
              <a:t>  </a:t>
            </a:r>
            <a:r>
              <a:rPr lang="en-US" sz="2400">
                <a:solidFill>
                  <a:schemeClr val="dk1"/>
                </a:solidFill>
              </a:rPr>
              <a:t>Amy Tan, </a:t>
            </a:r>
            <a:r>
              <a:rPr lang="en-US" sz="2400" i="1">
                <a:solidFill>
                  <a:schemeClr val="dk1"/>
                </a:solidFill>
              </a:rPr>
              <a:t>The Joy Luck Club </a:t>
            </a:r>
            <a:endParaRPr sz="2400"/>
          </a:p>
          <a:p>
            <a:pPr marL="0" marR="0" lvl="0" indent="0" algn="l" rtl="0">
              <a:spcBef>
                <a:spcPts val="0"/>
              </a:spcBef>
              <a:spcAft>
                <a:spcPts val="0"/>
              </a:spcAft>
              <a:buNone/>
            </a:pPr>
            <a:endParaRPr sz="2400" i="1">
              <a:solidFill>
                <a:schemeClr val="dk1"/>
              </a:solidFill>
            </a:endParaRPr>
          </a:p>
          <a:p>
            <a:pPr marL="457200" marR="0" lvl="0" indent="-381000" algn="l" rtl="0">
              <a:spcBef>
                <a:spcPts val="0"/>
              </a:spcBef>
              <a:spcAft>
                <a:spcPts val="0"/>
              </a:spcAft>
              <a:buClr>
                <a:schemeClr val="dk1"/>
              </a:buClr>
              <a:buSzPts val="2400"/>
              <a:buAutoNum type="arabicPeriod"/>
            </a:pPr>
            <a:r>
              <a:rPr lang="en-US" sz="2400">
                <a:solidFill>
                  <a:schemeClr val="dk1"/>
                </a:solidFill>
              </a:rPr>
              <a:t>How does the narrator’s attitude toward her performance change in the passage?</a:t>
            </a:r>
            <a:endParaRPr sz="2400">
              <a:solidFill>
                <a:schemeClr val="dk1"/>
              </a:solidFill>
            </a:endParaRPr>
          </a:p>
          <a:p>
            <a:pPr marL="457200" marR="0" lvl="0" indent="-381000" algn="l" rtl="0">
              <a:spcBef>
                <a:spcPts val="0"/>
              </a:spcBef>
              <a:spcAft>
                <a:spcPts val="0"/>
              </a:spcAft>
              <a:buClr>
                <a:schemeClr val="dk1"/>
              </a:buClr>
              <a:buSzPts val="2400"/>
              <a:buAutoNum type="arabicPeriod"/>
            </a:pPr>
            <a:r>
              <a:rPr lang="en-US" sz="2400">
                <a:solidFill>
                  <a:schemeClr val="dk1"/>
                </a:solidFill>
              </a:rPr>
              <a:t>How does the author’s use of detail, diction, and imagery reveal the narrator’s changing attitude?</a:t>
            </a:r>
            <a:endParaRPr sz="2400">
              <a:solidFill>
                <a:schemeClr val="dk1"/>
              </a:solidFill>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73"/>
        <p:cNvGrpSpPr/>
        <p:nvPr/>
      </p:nvGrpSpPr>
      <p:grpSpPr>
        <a:xfrm>
          <a:off x="0" y="0"/>
          <a:ext cx="0" cy="0"/>
          <a:chOff x="0" y="0"/>
          <a:chExt cx="0" cy="0"/>
        </a:xfrm>
      </p:grpSpPr>
      <p:sp>
        <p:nvSpPr>
          <p:cNvPr id="274" name="Google Shape;274;p27"/>
          <p:cNvSpPr txBox="1">
            <a:spLocks noGrp="1"/>
          </p:cNvSpPr>
          <p:nvPr>
            <p:ph type="title"/>
          </p:nvPr>
        </p:nvSpPr>
        <p:spPr>
          <a:xfrm>
            <a:off x="0" y="0"/>
            <a:ext cx="9720072" cy="131502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TONE</a:t>
            </a:r>
            <a:endParaRPr sz="2400"/>
          </a:p>
        </p:txBody>
      </p:sp>
      <p:pic>
        <p:nvPicPr>
          <p:cNvPr id="275" name="Google Shape;275;p27"/>
          <p:cNvPicPr preferRelativeResize="0"/>
          <p:nvPr/>
        </p:nvPicPr>
        <p:blipFill rotWithShape="1">
          <a:blip r:embed="rId3">
            <a:alphaModFix/>
          </a:blip>
          <a:srcRect l="2080" t="-3660" r="-2079" b="3659"/>
          <a:stretch/>
        </p:blipFill>
        <p:spPr>
          <a:xfrm>
            <a:off x="8069990" y="-103967"/>
            <a:ext cx="4245735" cy="2411330"/>
          </a:xfrm>
          <a:prstGeom prst="rect">
            <a:avLst/>
          </a:prstGeom>
          <a:noFill/>
          <a:ln>
            <a:noFill/>
          </a:ln>
        </p:spPr>
      </p:pic>
      <p:sp>
        <p:nvSpPr>
          <p:cNvPr id="276" name="Google Shape;276;p27"/>
          <p:cNvSpPr/>
          <p:nvPr/>
        </p:nvSpPr>
        <p:spPr>
          <a:xfrm>
            <a:off x="128800" y="1484725"/>
            <a:ext cx="12063300" cy="504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rPr>
              <a:t>Shug come over and she and Sofia hug.</a:t>
            </a:r>
            <a:endParaRPr sz="2400"/>
          </a:p>
          <a:p>
            <a:pPr marL="0" marR="0" lvl="0" indent="0" algn="l" rtl="0">
              <a:spcBef>
                <a:spcPts val="0"/>
              </a:spcBef>
              <a:spcAft>
                <a:spcPts val="0"/>
              </a:spcAft>
              <a:buNone/>
            </a:pPr>
            <a:r>
              <a:rPr lang="en-US" sz="2400">
                <a:solidFill>
                  <a:schemeClr val="dk1"/>
                </a:solidFill>
              </a:rPr>
              <a:t>Shug say, Girl, you look like a good time, you do.</a:t>
            </a:r>
            <a:endParaRPr sz="2400"/>
          </a:p>
          <a:p>
            <a:pPr marL="0" marR="0" lvl="0" indent="0" algn="l" rtl="0">
              <a:spcBef>
                <a:spcPts val="0"/>
              </a:spcBef>
              <a:spcAft>
                <a:spcPts val="0"/>
              </a:spcAft>
              <a:buNone/>
            </a:pPr>
            <a:r>
              <a:rPr lang="en-US" sz="2400">
                <a:solidFill>
                  <a:schemeClr val="dk1"/>
                </a:solidFill>
              </a:rPr>
              <a:t>That when I notice that Shug talk and act sometimes </a:t>
            </a:r>
            <a:endParaRPr sz="2400">
              <a:solidFill>
                <a:schemeClr val="dk1"/>
              </a:solidFill>
            </a:endParaRPr>
          </a:p>
          <a:p>
            <a:pPr marL="0" marR="0" lvl="0" indent="0" algn="l" rtl="0">
              <a:spcBef>
                <a:spcPts val="0"/>
              </a:spcBef>
              <a:spcAft>
                <a:spcPts val="0"/>
              </a:spcAft>
              <a:buNone/>
            </a:pPr>
            <a:r>
              <a:rPr lang="en-US" sz="2400">
                <a:solidFill>
                  <a:schemeClr val="dk1"/>
                </a:solidFill>
              </a:rPr>
              <a:t>like a man. Men say stuff like that to women, Girl, you look like a </a:t>
            </a:r>
            <a:endParaRPr sz="2400"/>
          </a:p>
          <a:p>
            <a:pPr marL="0" marR="0" lvl="0" indent="0" algn="l" rtl="0">
              <a:spcBef>
                <a:spcPts val="0"/>
              </a:spcBef>
              <a:spcAft>
                <a:spcPts val="0"/>
              </a:spcAft>
              <a:buNone/>
            </a:pPr>
            <a:r>
              <a:rPr lang="en-US" sz="2400">
                <a:solidFill>
                  <a:schemeClr val="dk1"/>
                </a:solidFill>
              </a:rPr>
              <a:t>good time.  Women always talk bout hair and health.  How many babies living or dead, or got teef.  Not bout how some woman they hugging on look like a good time.</a:t>
            </a:r>
            <a:r>
              <a:rPr lang="en-US" sz="2400"/>
              <a:t> </a:t>
            </a:r>
            <a:r>
              <a:rPr lang="en-US" sz="2400">
                <a:solidFill>
                  <a:schemeClr val="dk1"/>
                </a:solidFill>
              </a:rPr>
              <a:t>Alice Walker, </a:t>
            </a:r>
            <a:r>
              <a:rPr lang="en-US" sz="2400" i="1">
                <a:solidFill>
                  <a:schemeClr val="dk1"/>
                </a:solidFill>
              </a:rPr>
              <a:t>The Color Purple</a:t>
            </a:r>
            <a:endParaRPr sz="2400"/>
          </a:p>
          <a:p>
            <a:pPr marL="0" marR="0" lvl="0" indent="0" algn="l" rtl="0">
              <a:spcBef>
                <a:spcPts val="0"/>
              </a:spcBef>
              <a:spcAft>
                <a:spcPts val="0"/>
              </a:spcAft>
              <a:buNone/>
            </a:pPr>
            <a:endParaRPr sz="2400" i="1">
              <a:solidFill>
                <a:schemeClr val="dk1"/>
              </a:solidFill>
            </a:endParaRPr>
          </a:p>
          <a:p>
            <a:pPr marL="457200" marR="0" lvl="0" indent="-381000" algn="l" rtl="0">
              <a:spcBef>
                <a:spcPts val="0"/>
              </a:spcBef>
              <a:spcAft>
                <a:spcPts val="0"/>
              </a:spcAft>
              <a:buClr>
                <a:schemeClr val="dk1"/>
              </a:buClr>
              <a:buSzPts val="2400"/>
              <a:buAutoNum type="arabicPeriod"/>
            </a:pPr>
            <a:r>
              <a:rPr lang="en-US" sz="2400">
                <a:solidFill>
                  <a:schemeClr val="dk1"/>
                </a:solidFill>
              </a:rPr>
              <a:t>What is the speaker’s attitude toward Shug?</a:t>
            </a:r>
            <a:endParaRPr sz="2400"/>
          </a:p>
          <a:p>
            <a:pPr marL="457200" marR="0" lvl="0" indent="-381000" algn="l" rtl="0">
              <a:spcBef>
                <a:spcPts val="0"/>
              </a:spcBef>
              <a:spcAft>
                <a:spcPts val="0"/>
              </a:spcAft>
              <a:buSzPts val="2400"/>
              <a:buAutoNum type="arabicPeriod"/>
            </a:pPr>
            <a:r>
              <a:rPr lang="en-US" sz="2400">
                <a:solidFill>
                  <a:schemeClr val="dk1"/>
                </a:solidFill>
              </a:rPr>
              <a:t>Walker repeats the phrase, “look like a good time,” three times in the passage.    How does this use of repetition help create the tone of the passage?</a:t>
            </a:r>
            <a:endParaRPr sz="2400">
              <a:solidFill>
                <a:schemeClr val="dk1"/>
              </a:solidFill>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a:p>
            <a:pPr marL="0" marR="0" lvl="0" indent="0" algn="l" rtl="0">
              <a:spcBef>
                <a:spcPts val="0"/>
              </a:spcBef>
              <a:spcAft>
                <a:spcPts val="0"/>
              </a:spcAft>
              <a:buNone/>
            </a:pPr>
            <a:endParaRPr sz="1800">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280"/>
        <p:cNvGrpSpPr/>
        <p:nvPr/>
      </p:nvGrpSpPr>
      <p:grpSpPr>
        <a:xfrm>
          <a:off x="0" y="0"/>
          <a:ext cx="0" cy="0"/>
          <a:chOff x="0" y="0"/>
          <a:chExt cx="0" cy="0"/>
        </a:xfrm>
      </p:grpSpPr>
      <p:sp>
        <p:nvSpPr>
          <p:cNvPr id="281" name="Google Shape;281;p28"/>
          <p:cNvSpPr txBox="1">
            <a:spLocks noGrp="1"/>
          </p:cNvSpPr>
          <p:nvPr>
            <p:ph type="title"/>
          </p:nvPr>
        </p:nvSpPr>
        <p:spPr>
          <a:xfrm>
            <a:off x="0" y="0"/>
            <a:ext cx="9720072" cy="131502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TONE</a:t>
            </a:r>
            <a:endParaRPr sz="2400"/>
          </a:p>
        </p:txBody>
      </p:sp>
      <p:pic>
        <p:nvPicPr>
          <p:cNvPr id="282" name="Google Shape;282;p28"/>
          <p:cNvPicPr preferRelativeResize="0"/>
          <p:nvPr/>
        </p:nvPicPr>
        <p:blipFill rotWithShape="1">
          <a:blip r:embed="rId3">
            <a:alphaModFix/>
          </a:blip>
          <a:srcRect/>
          <a:stretch/>
        </p:blipFill>
        <p:spPr>
          <a:xfrm>
            <a:off x="7946265" y="8"/>
            <a:ext cx="4245735" cy="2411330"/>
          </a:xfrm>
          <a:prstGeom prst="rect">
            <a:avLst/>
          </a:prstGeom>
          <a:noFill/>
          <a:ln>
            <a:noFill/>
          </a:ln>
        </p:spPr>
      </p:pic>
      <p:sp>
        <p:nvSpPr>
          <p:cNvPr id="283" name="Google Shape;283;p28"/>
          <p:cNvSpPr/>
          <p:nvPr/>
        </p:nvSpPr>
        <p:spPr>
          <a:xfrm>
            <a:off x="256500" y="1176775"/>
            <a:ext cx="11564100" cy="7371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a:p>
          <a:p>
            <a:pPr marL="0" marR="0" lvl="0" indent="0" algn="l" rtl="0">
              <a:spcBef>
                <a:spcPts val="0"/>
              </a:spcBef>
              <a:spcAft>
                <a:spcPts val="0"/>
              </a:spcAft>
              <a:buNone/>
            </a:pPr>
            <a:r>
              <a:rPr lang="en-US" sz="2400">
                <a:solidFill>
                  <a:schemeClr val="dk1"/>
                </a:solidFill>
              </a:rPr>
              <a:t>It rained all night. I had a horrible, sleepless time of it.</a:t>
            </a:r>
            <a:endParaRPr sz="2400">
              <a:solidFill>
                <a:schemeClr val="dk1"/>
              </a:solidFill>
            </a:endParaRPr>
          </a:p>
          <a:p>
            <a:pPr marL="0" marR="0" lvl="0" indent="0" algn="l" rtl="0">
              <a:spcBef>
                <a:spcPts val="0"/>
              </a:spcBef>
              <a:spcAft>
                <a:spcPts val="0"/>
              </a:spcAft>
              <a:buNone/>
            </a:pPr>
            <a:r>
              <a:rPr lang="en-US" sz="2400">
                <a:solidFill>
                  <a:schemeClr val="dk1"/>
                </a:solidFill>
              </a:rPr>
              <a:t>It was noisy. On the rain catcher the rain made a</a:t>
            </a:r>
            <a:endParaRPr sz="2400">
              <a:solidFill>
                <a:schemeClr val="dk1"/>
              </a:solidFill>
            </a:endParaRPr>
          </a:p>
          <a:p>
            <a:pPr marL="0" marR="0" lvl="0" indent="0" algn="l" rtl="0">
              <a:spcBef>
                <a:spcPts val="0"/>
              </a:spcBef>
              <a:spcAft>
                <a:spcPts val="0"/>
              </a:spcAft>
              <a:buNone/>
            </a:pPr>
            <a:r>
              <a:rPr lang="en-US" sz="2400">
                <a:solidFill>
                  <a:schemeClr val="dk1"/>
                </a:solidFill>
              </a:rPr>
              <a:t>drumming sound, and around me, coming from the darkness beyond, it made a hissing sound, as if I were at the centre of a great nest of angry snakes. Shifts in the wind changed the direction of th the rain so that the parts of me that were beginning to feel warm were soaked anew. I shifted the rain catcher, only to be unpleasantly surprised a few minutes later when the wind changed once more. I tried to keep a small part of me dry and warm, around my chest, where I had placed the survival manual, but the wetness spread with perverse determination. I spent the whole night shivering with cold. I worried constantly that the raft would come apart, that the knots holding me to the lifeboat would become loose, that a shark would attack. With my hands I checked the knots and lashings incessantly, trying to read them the way a blind man would read Braille.” pp. 156-157 </a:t>
            </a:r>
            <a:r>
              <a:rPr lang="en-US" sz="2400" i="1">
                <a:solidFill>
                  <a:schemeClr val="dk1"/>
                </a:solidFill>
              </a:rPr>
              <a:t>Life of Pi</a:t>
            </a:r>
            <a:endParaRPr sz="2400" i="1">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05"/>
        <p:cNvGrpSpPr/>
        <p:nvPr/>
      </p:nvGrpSpPr>
      <p:grpSpPr>
        <a:xfrm>
          <a:off x="0" y="0"/>
          <a:ext cx="0" cy="0"/>
          <a:chOff x="0" y="0"/>
          <a:chExt cx="0" cy="0"/>
        </a:xfrm>
      </p:grpSpPr>
      <p:sp>
        <p:nvSpPr>
          <p:cNvPr id="106" name="Google Shape;106;p3"/>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8640"/>
              <a:buFont typeface="Twentieth Century"/>
              <a:buNone/>
            </a:pPr>
            <a:r>
              <a:rPr lang="en-US" sz="8640"/>
              <a:t>VOICE </a:t>
            </a:r>
            <a:r>
              <a:rPr lang="en-US" sz="5400"/>
              <a:t> </a:t>
            </a:r>
            <a:r>
              <a:rPr lang="en-US" sz="3600"/>
              <a:t>IS THE FINGERPRINT OF A PERSON’S LANGUAGE</a:t>
            </a:r>
            <a:endParaRPr/>
          </a:p>
        </p:txBody>
      </p:sp>
      <p:sp>
        <p:nvSpPr>
          <p:cNvPr id="107" name="Google Shape;107;p3"/>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p>
            <a:pPr marL="91440" lvl="0" indent="-177800" algn="l" rtl="0">
              <a:lnSpc>
                <a:spcPct val="90000"/>
              </a:lnSpc>
              <a:spcBef>
                <a:spcPts val="0"/>
              </a:spcBef>
              <a:spcAft>
                <a:spcPts val="0"/>
              </a:spcAft>
              <a:buSzPts val="2800"/>
              <a:buChar char=" "/>
            </a:pPr>
            <a:r>
              <a:rPr lang="en-US" sz="2800"/>
              <a:t>There are 5 elements of voice:</a:t>
            </a:r>
            <a:endParaRPr/>
          </a:p>
          <a:p>
            <a:pPr marL="91440" lvl="0" indent="-177800" algn="l" rtl="0">
              <a:lnSpc>
                <a:spcPct val="90000"/>
              </a:lnSpc>
              <a:spcBef>
                <a:spcPts val="1400"/>
              </a:spcBef>
              <a:spcAft>
                <a:spcPts val="0"/>
              </a:spcAft>
              <a:buSzPts val="2800"/>
              <a:buChar char=" "/>
            </a:pPr>
            <a:r>
              <a:rPr lang="en-US" sz="2800"/>
              <a:t>Diction</a:t>
            </a:r>
            <a:endParaRPr/>
          </a:p>
          <a:p>
            <a:pPr marL="91440" lvl="0" indent="-177800" algn="l" rtl="0">
              <a:lnSpc>
                <a:spcPct val="90000"/>
              </a:lnSpc>
              <a:spcBef>
                <a:spcPts val="1400"/>
              </a:spcBef>
              <a:spcAft>
                <a:spcPts val="0"/>
              </a:spcAft>
              <a:buSzPts val="2800"/>
              <a:buChar char=" "/>
            </a:pPr>
            <a:r>
              <a:rPr lang="en-US" sz="2800"/>
              <a:t>Detail</a:t>
            </a:r>
            <a:endParaRPr/>
          </a:p>
          <a:p>
            <a:pPr marL="91440" lvl="0" indent="-177800" algn="l" rtl="0">
              <a:lnSpc>
                <a:spcPct val="90000"/>
              </a:lnSpc>
              <a:spcBef>
                <a:spcPts val="1400"/>
              </a:spcBef>
              <a:spcAft>
                <a:spcPts val="0"/>
              </a:spcAft>
              <a:buSzPts val="2800"/>
              <a:buChar char=" "/>
            </a:pPr>
            <a:r>
              <a:rPr lang="en-US" sz="2800"/>
              <a:t>Imagery</a:t>
            </a:r>
            <a:endParaRPr sz="2800"/>
          </a:p>
          <a:p>
            <a:pPr marL="91440" lvl="0" indent="-177800" algn="l" rtl="0">
              <a:lnSpc>
                <a:spcPct val="90000"/>
              </a:lnSpc>
              <a:spcBef>
                <a:spcPts val="1400"/>
              </a:spcBef>
              <a:spcAft>
                <a:spcPts val="0"/>
              </a:spcAft>
              <a:buSzPts val="2800"/>
              <a:buChar char=" "/>
            </a:pPr>
            <a:r>
              <a:rPr lang="en-US" sz="2800"/>
              <a:t>Syntax</a:t>
            </a:r>
            <a:endParaRPr/>
          </a:p>
          <a:p>
            <a:pPr marL="91440" lvl="0" indent="-177800" algn="l" rtl="0">
              <a:lnSpc>
                <a:spcPct val="90000"/>
              </a:lnSpc>
              <a:spcBef>
                <a:spcPts val="1400"/>
              </a:spcBef>
              <a:spcAft>
                <a:spcPts val="0"/>
              </a:spcAft>
              <a:buSzPts val="2800"/>
              <a:buChar char=" "/>
            </a:pPr>
            <a:r>
              <a:rPr lang="en-US" sz="2800"/>
              <a:t>Tone</a:t>
            </a:r>
            <a:endParaRPr/>
          </a:p>
        </p:txBody>
      </p:sp>
      <p:pic>
        <p:nvPicPr>
          <p:cNvPr id="108" name="Google Shape;108;p3"/>
          <p:cNvPicPr preferRelativeResize="0"/>
          <p:nvPr/>
        </p:nvPicPr>
        <p:blipFill rotWithShape="1">
          <a:blip r:embed="rId3">
            <a:alphaModFix/>
          </a:blip>
          <a:srcRect/>
          <a:stretch/>
        </p:blipFill>
        <p:spPr>
          <a:xfrm>
            <a:off x="7063464" y="2039053"/>
            <a:ext cx="3921887" cy="451725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12"/>
        <p:cNvGrpSpPr/>
        <p:nvPr/>
      </p:nvGrpSpPr>
      <p:grpSpPr>
        <a:xfrm>
          <a:off x="0" y="0"/>
          <a:ext cx="0" cy="0"/>
          <a:chOff x="0" y="0"/>
          <a:chExt cx="0" cy="0"/>
        </a:xfrm>
      </p:grpSpPr>
      <p:pic>
        <p:nvPicPr>
          <p:cNvPr id="113" name="Google Shape;113;p4"/>
          <p:cNvPicPr preferRelativeResize="0"/>
          <p:nvPr/>
        </p:nvPicPr>
        <p:blipFill rotWithShape="1">
          <a:blip r:embed="rId3">
            <a:alphaModFix/>
          </a:blip>
          <a:srcRect/>
          <a:stretch/>
        </p:blipFill>
        <p:spPr>
          <a:xfrm>
            <a:off x="7611413" y="0"/>
            <a:ext cx="4690593" cy="4174628"/>
          </a:xfrm>
          <a:prstGeom prst="rect">
            <a:avLst/>
          </a:prstGeom>
          <a:noFill/>
          <a:ln>
            <a:noFill/>
          </a:ln>
        </p:spPr>
      </p:pic>
      <p:sp>
        <p:nvSpPr>
          <p:cNvPr id="114" name="Google Shape;114;p4"/>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DICTION</a:t>
            </a:r>
            <a:endParaRPr sz="4000"/>
          </a:p>
        </p:txBody>
      </p:sp>
      <p:sp>
        <p:nvSpPr>
          <p:cNvPr id="115" name="Google Shape;115;p4"/>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p>
            <a:pPr marL="91440" lvl="0" indent="-164465" algn="l" rtl="0">
              <a:lnSpc>
                <a:spcPct val="70000"/>
              </a:lnSpc>
              <a:spcBef>
                <a:spcPts val="0"/>
              </a:spcBef>
              <a:spcAft>
                <a:spcPts val="0"/>
              </a:spcAft>
              <a:buSzPts val="2590"/>
              <a:buChar char=" "/>
            </a:pPr>
            <a:r>
              <a:rPr lang="en-US" sz="2590"/>
              <a:t>Diction refers to word choice.  It is the </a:t>
            </a:r>
            <a:endParaRPr/>
          </a:p>
          <a:p>
            <a:pPr marL="91440" lvl="0" indent="-164465" algn="l" rtl="0">
              <a:lnSpc>
                <a:spcPct val="70000"/>
              </a:lnSpc>
              <a:spcBef>
                <a:spcPts val="1400"/>
              </a:spcBef>
              <a:spcAft>
                <a:spcPts val="0"/>
              </a:spcAft>
              <a:buSzPts val="2590"/>
              <a:buChar char=" "/>
            </a:pPr>
            <a:r>
              <a:rPr lang="en-US" sz="2590"/>
              <a:t>foundation of voice and contributes to all of</a:t>
            </a:r>
            <a:endParaRPr/>
          </a:p>
          <a:p>
            <a:pPr marL="91440" lvl="0" indent="-164465" algn="l" rtl="0">
              <a:lnSpc>
                <a:spcPct val="70000"/>
              </a:lnSpc>
              <a:spcBef>
                <a:spcPts val="1400"/>
              </a:spcBef>
              <a:spcAft>
                <a:spcPts val="0"/>
              </a:spcAft>
              <a:buSzPts val="2590"/>
              <a:buChar char=" "/>
            </a:pPr>
            <a:r>
              <a:rPr lang="en-US" sz="2590"/>
              <a:t>its elements.  </a:t>
            </a:r>
            <a:endParaRPr/>
          </a:p>
          <a:p>
            <a:pPr marL="91440" lvl="0" indent="-164465" algn="l" rtl="0">
              <a:lnSpc>
                <a:spcPct val="70000"/>
              </a:lnSpc>
              <a:spcBef>
                <a:spcPts val="1400"/>
              </a:spcBef>
              <a:spcAft>
                <a:spcPts val="0"/>
              </a:spcAft>
              <a:buSzPts val="2590"/>
              <a:buChar char=" "/>
            </a:pPr>
            <a:r>
              <a:rPr lang="en-US" sz="2590"/>
              <a:t>Words:</a:t>
            </a:r>
            <a:endParaRPr/>
          </a:p>
          <a:p>
            <a:pPr marL="91440" lvl="0" indent="-164465" algn="l" rtl="0">
              <a:lnSpc>
                <a:spcPct val="70000"/>
              </a:lnSpc>
              <a:spcBef>
                <a:spcPts val="1400"/>
              </a:spcBef>
              <a:spcAft>
                <a:spcPts val="0"/>
              </a:spcAft>
              <a:buSzPts val="2590"/>
              <a:buFont typeface="Arial"/>
              <a:buChar char="•"/>
            </a:pPr>
            <a:r>
              <a:rPr lang="en-US" sz="2590"/>
              <a:t>Create color and texture</a:t>
            </a:r>
            <a:endParaRPr/>
          </a:p>
          <a:p>
            <a:pPr marL="91440" lvl="0" indent="-164465" algn="l" rtl="0">
              <a:lnSpc>
                <a:spcPct val="70000"/>
              </a:lnSpc>
              <a:spcBef>
                <a:spcPts val="1400"/>
              </a:spcBef>
              <a:spcAft>
                <a:spcPts val="0"/>
              </a:spcAft>
              <a:buSzPts val="2590"/>
              <a:buFont typeface="Arial"/>
              <a:buChar char="•"/>
            </a:pPr>
            <a:r>
              <a:rPr lang="en-US" sz="2590"/>
              <a:t>Reflect and determine the level of formality</a:t>
            </a:r>
            <a:endParaRPr/>
          </a:p>
          <a:p>
            <a:pPr marL="91440" lvl="0" indent="-164465" algn="l" rtl="0">
              <a:lnSpc>
                <a:spcPct val="70000"/>
              </a:lnSpc>
              <a:spcBef>
                <a:spcPts val="1400"/>
              </a:spcBef>
              <a:spcAft>
                <a:spcPts val="0"/>
              </a:spcAft>
              <a:buSzPts val="2590"/>
              <a:buFont typeface="Arial"/>
              <a:buChar char="•"/>
            </a:pPr>
            <a:r>
              <a:rPr lang="en-US" sz="2590"/>
              <a:t>Shape the reader’s perceptions</a:t>
            </a:r>
            <a:endParaRPr/>
          </a:p>
          <a:p>
            <a:pPr marL="0" lvl="0" indent="0" algn="l" rtl="0">
              <a:lnSpc>
                <a:spcPct val="70000"/>
              </a:lnSpc>
              <a:spcBef>
                <a:spcPts val="1400"/>
              </a:spcBef>
              <a:spcAft>
                <a:spcPts val="0"/>
              </a:spcAft>
              <a:buSzPts val="2590"/>
              <a:buNone/>
            </a:pPr>
            <a:r>
              <a:rPr lang="en-US" sz="2590"/>
              <a:t>When reading serious literature, NEVER skip words you do not know!  It is tantamount to wearing earplugs when you attend a symphony.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19"/>
        <p:cNvGrpSpPr/>
        <p:nvPr/>
      </p:nvGrpSpPr>
      <p:grpSpPr>
        <a:xfrm>
          <a:off x="0" y="0"/>
          <a:ext cx="0" cy="0"/>
          <a:chOff x="0" y="0"/>
          <a:chExt cx="0" cy="0"/>
        </a:xfrm>
      </p:grpSpPr>
      <p:sp>
        <p:nvSpPr>
          <p:cNvPr id="120" name="Google Shape;120;p5"/>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DICTION</a:t>
            </a:r>
            <a:endParaRPr sz="4000"/>
          </a:p>
        </p:txBody>
      </p:sp>
      <p:sp>
        <p:nvSpPr>
          <p:cNvPr id="121" name="Google Shape;121;p5"/>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p>
            <a:pPr marL="91440" lvl="0" indent="-164465" algn="l" rtl="0">
              <a:lnSpc>
                <a:spcPct val="80000"/>
              </a:lnSpc>
              <a:spcBef>
                <a:spcPts val="0"/>
              </a:spcBef>
              <a:spcAft>
                <a:spcPts val="0"/>
              </a:spcAft>
              <a:buSzPts val="2590"/>
              <a:buChar char=" "/>
            </a:pPr>
            <a:r>
              <a:rPr lang="en-US" sz="2590"/>
              <a:t>Effective voice is shaped  by words that are clear, concrete, and exact.  Good writers will tell you that the door does not shut, it thuds.  He is not wearing a torn coat, it is a tattered coat.</a:t>
            </a:r>
            <a:endParaRPr/>
          </a:p>
          <a:p>
            <a:pPr marL="91440" lvl="0" indent="-164465" algn="l" rtl="0">
              <a:lnSpc>
                <a:spcPct val="80000"/>
              </a:lnSpc>
              <a:spcBef>
                <a:spcPts val="1400"/>
              </a:spcBef>
              <a:spcAft>
                <a:spcPts val="0"/>
              </a:spcAft>
              <a:buSzPts val="2590"/>
              <a:buChar char=" "/>
            </a:pPr>
            <a:r>
              <a:rPr lang="en-US" sz="2590"/>
              <a:t>Diction depends on:</a:t>
            </a:r>
            <a:endParaRPr/>
          </a:p>
          <a:p>
            <a:pPr marL="91440" lvl="0" indent="-164465" algn="l" rtl="0">
              <a:lnSpc>
                <a:spcPct val="80000"/>
              </a:lnSpc>
              <a:spcBef>
                <a:spcPts val="1400"/>
              </a:spcBef>
              <a:spcAft>
                <a:spcPts val="0"/>
              </a:spcAft>
              <a:buSzPts val="2590"/>
              <a:buChar char=" "/>
            </a:pPr>
            <a:r>
              <a:rPr lang="en-US" sz="2590"/>
              <a:t>Topic-There is a vast difference in word choice from an article on computers and a short story by Poe.</a:t>
            </a:r>
            <a:endParaRPr/>
          </a:p>
          <a:p>
            <a:pPr marL="91440" lvl="0" indent="-164465" algn="l" rtl="0">
              <a:lnSpc>
                <a:spcPct val="80000"/>
              </a:lnSpc>
              <a:spcBef>
                <a:spcPts val="1400"/>
              </a:spcBef>
              <a:spcAft>
                <a:spcPts val="0"/>
              </a:spcAft>
              <a:buSzPts val="2590"/>
              <a:buChar char=" "/>
            </a:pPr>
            <a:r>
              <a:rPr lang="en-US" sz="2590"/>
              <a:t>Purpose-Words are chosen to impart a particular effect: convince, entertain, amuse, inform or plead.</a:t>
            </a:r>
            <a:endParaRPr/>
          </a:p>
          <a:p>
            <a:pPr marL="91440" lvl="0" indent="-164465" algn="l" rtl="0">
              <a:lnSpc>
                <a:spcPct val="80000"/>
              </a:lnSpc>
              <a:spcBef>
                <a:spcPts val="1400"/>
              </a:spcBef>
              <a:spcAft>
                <a:spcPts val="0"/>
              </a:spcAft>
              <a:buSzPts val="2590"/>
              <a:buChar char=" "/>
            </a:pPr>
            <a:r>
              <a:rPr lang="en-US" sz="2590"/>
              <a:t>Occasion-This is the level of formality; formal (scholarly writing), informal (the norm and includes slang and colloquial diction)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25"/>
        <p:cNvGrpSpPr/>
        <p:nvPr/>
      </p:nvGrpSpPr>
      <p:grpSpPr>
        <a:xfrm>
          <a:off x="0" y="0"/>
          <a:ext cx="0" cy="0"/>
          <a:chOff x="0" y="0"/>
          <a:chExt cx="0" cy="0"/>
        </a:xfrm>
      </p:grpSpPr>
      <p:sp>
        <p:nvSpPr>
          <p:cNvPr id="126" name="Google Shape;126;p6"/>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DICTION</a:t>
            </a:r>
            <a:endParaRPr sz="4000"/>
          </a:p>
        </p:txBody>
      </p:sp>
      <p:sp>
        <p:nvSpPr>
          <p:cNvPr id="127" name="Google Shape;127;p6"/>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p>
            <a:pPr marL="91440" lvl="0" indent="-164465" algn="l" rtl="0">
              <a:lnSpc>
                <a:spcPct val="90000"/>
              </a:lnSpc>
              <a:spcBef>
                <a:spcPts val="0"/>
              </a:spcBef>
              <a:spcAft>
                <a:spcPts val="0"/>
              </a:spcAft>
              <a:buSzPts val="2590"/>
              <a:buChar char=" "/>
            </a:pPr>
            <a:r>
              <a:rPr lang="en-US" sz="2590"/>
              <a:t>Other terms that accompany the study of diction are connotation and denotation.</a:t>
            </a:r>
            <a:endParaRPr/>
          </a:p>
          <a:p>
            <a:pPr marL="91440" lvl="0" indent="-164465" algn="l" rtl="0">
              <a:lnSpc>
                <a:spcPct val="90000"/>
              </a:lnSpc>
              <a:spcBef>
                <a:spcPts val="1400"/>
              </a:spcBef>
              <a:spcAft>
                <a:spcPts val="0"/>
              </a:spcAft>
              <a:buSzPts val="2590"/>
              <a:buChar char=" "/>
            </a:pPr>
            <a:r>
              <a:rPr lang="en-US" sz="2590"/>
              <a:t>Denotation-dictionary definition of a word.</a:t>
            </a:r>
            <a:endParaRPr/>
          </a:p>
          <a:p>
            <a:pPr marL="265176" lvl="1" indent="-140970" algn="l" rtl="0">
              <a:lnSpc>
                <a:spcPct val="90000"/>
              </a:lnSpc>
              <a:spcBef>
                <a:spcPts val="400"/>
              </a:spcBef>
              <a:spcAft>
                <a:spcPts val="0"/>
              </a:spcAft>
              <a:buSzPts val="2220"/>
              <a:buChar char="🢝"/>
            </a:pPr>
            <a:r>
              <a:rPr lang="en-US" sz="2220"/>
              <a:t>The red curtains are hanging.  (red allows you to see the color of the curtains)</a:t>
            </a:r>
            <a:endParaRPr/>
          </a:p>
          <a:p>
            <a:pPr marL="128016" lvl="1" indent="0" algn="l" rtl="0">
              <a:lnSpc>
                <a:spcPct val="90000"/>
              </a:lnSpc>
              <a:spcBef>
                <a:spcPts val="600"/>
              </a:spcBef>
              <a:spcAft>
                <a:spcPts val="0"/>
              </a:spcAft>
              <a:buSzPts val="2590"/>
              <a:buNone/>
            </a:pPr>
            <a:r>
              <a:rPr lang="en-US" sz="2590"/>
              <a:t>Connotation-the meaning suggested by the word.</a:t>
            </a:r>
            <a:endParaRPr/>
          </a:p>
          <a:p>
            <a:pPr marL="265176" lvl="1" indent="-140970" algn="l" rtl="0">
              <a:lnSpc>
                <a:spcPct val="90000"/>
              </a:lnSpc>
              <a:spcBef>
                <a:spcPts val="600"/>
              </a:spcBef>
              <a:spcAft>
                <a:spcPts val="0"/>
              </a:spcAft>
              <a:buSzPts val="2220"/>
              <a:buFont typeface="Arial"/>
              <a:buChar char="•"/>
            </a:pPr>
            <a:r>
              <a:rPr lang="en-US" sz="2220"/>
              <a:t>The blood red curtains are hanging. (using blood in front of red creates a completely different feeling.</a:t>
            </a:r>
            <a:endParaRPr/>
          </a:p>
          <a:p>
            <a:pPr marL="265176" lvl="1" indent="0" algn="l" rtl="0">
              <a:lnSpc>
                <a:spcPct val="90000"/>
              </a:lnSpc>
              <a:spcBef>
                <a:spcPts val="600"/>
              </a:spcBef>
              <a:spcAft>
                <a:spcPts val="0"/>
              </a:spcAft>
              <a:buSzPts val="2220"/>
              <a:buFont typeface="Arial"/>
              <a:buNone/>
            </a:pPr>
            <a:endParaRPr sz="2220"/>
          </a:p>
          <a:p>
            <a:pPr marL="128016" lvl="1" indent="0" algn="l" rtl="0">
              <a:lnSpc>
                <a:spcPct val="90000"/>
              </a:lnSpc>
              <a:spcBef>
                <a:spcPts val="600"/>
              </a:spcBef>
              <a:spcAft>
                <a:spcPts val="0"/>
              </a:spcAft>
              <a:buSzPts val="2220"/>
              <a:buNone/>
            </a:pPr>
            <a:r>
              <a:rPr lang="en-US" sz="2220"/>
              <a:t>Good writers make choices to balance complexity and simplicity.</a:t>
            </a:r>
            <a:endParaRPr/>
          </a:p>
          <a:p>
            <a:pPr marL="128016" lvl="1" indent="0" algn="l" rtl="0">
              <a:lnSpc>
                <a:spcPct val="90000"/>
              </a:lnSpc>
              <a:spcBef>
                <a:spcPts val="600"/>
              </a:spcBef>
              <a:spcAft>
                <a:spcPts val="0"/>
              </a:spcAft>
              <a:buSzPts val="2220"/>
              <a:buNone/>
            </a:pPr>
            <a:r>
              <a:rPr lang="en-US" sz="2220"/>
              <a:t>Good writers make choices to balance multiple meanings with precision.</a:t>
            </a:r>
            <a:endParaRPr/>
          </a:p>
          <a:p>
            <a:pPr marL="128016" lvl="1" indent="0" algn="l" rtl="0">
              <a:lnSpc>
                <a:spcPct val="90000"/>
              </a:lnSpc>
              <a:spcBef>
                <a:spcPts val="600"/>
              </a:spcBef>
              <a:spcAft>
                <a:spcPts val="0"/>
              </a:spcAft>
              <a:buSzPts val="2220"/>
              <a:buNone/>
            </a:pPr>
            <a:endParaRPr sz="222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31"/>
        <p:cNvGrpSpPr/>
        <p:nvPr/>
      </p:nvGrpSpPr>
      <p:grpSpPr>
        <a:xfrm>
          <a:off x="0" y="0"/>
          <a:ext cx="0" cy="0"/>
          <a:chOff x="0" y="0"/>
          <a:chExt cx="0" cy="0"/>
        </a:xfrm>
      </p:grpSpPr>
      <p:sp>
        <p:nvSpPr>
          <p:cNvPr id="132" name="Google Shape;132;p7"/>
          <p:cNvSpPr txBox="1">
            <a:spLocks noGrp="1"/>
          </p:cNvSpPr>
          <p:nvPr>
            <p:ph type="title"/>
          </p:nvPr>
        </p:nvSpPr>
        <p:spPr>
          <a:xfrm>
            <a:off x="1024128" y="422031"/>
            <a:ext cx="9720072" cy="1662801"/>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9600"/>
              <a:buFont typeface="Twentieth Century"/>
              <a:buNone/>
            </a:pPr>
            <a:r>
              <a:rPr lang="en-US" sz="9600"/>
              <a:t>DICTION</a:t>
            </a:r>
            <a:endParaRPr sz="4000"/>
          </a:p>
        </p:txBody>
      </p:sp>
      <p:sp>
        <p:nvSpPr>
          <p:cNvPr id="133" name="Google Shape;133;p7"/>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p>
            <a:pPr marL="91440" lvl="0" indent="-177800" algn="l" rtl="0">
              <a:lnSpc>
                <a:spcPct val="80000"/>
              </a:lnSpc>
              <a:spcBef>
                <a:spcPts val="0"/>
              </a:spcBef>
              <a:spcAft>
                <a:spcPts val="0"/>
              </a:spcAft>
              <a:buSzPts val="2800"/>
              <a:buChar char=" "/>
            </a:pPr>
            <a:r>
              <a:rPr lang="en-US" sz="2800"/>
              <a:t>“Twenty </a:t>
            </a:r>
            <a:r>
              <a:rPr lang="en-US" sz="2800" b="1"/>
              <a:t>bodies</a:t>
            </a:r>
            <a:r>
              <a:rPr lang="en-US" sz="2800"/>
              <a:t> were thrown out of our wagon.  Then the train resumed its journey, leaving behind it a few hundred naked </a:t>
            </a:r>
            <a:r>
              <a:rPr lang="en-US" sz="2800" b="1"/>
              <a:t>dead</a:t>
            </a:r>
            <a:r>
              <a:rPr lang="en-US" sz="2800"/>
              <a:t>, deprived of burial, in the deep snow of a field in Poland.”</a:t>
            </a:r>
            <a:endParaRPr/>
          </a:p>
          <a:p>
            <a:pPr marL="91440" lvl="0" indent="-177800" algn="l" rtl="0">
              <a:lnSpc>
                <a:spcPct val="80000"/>
              </a:lnSpc>
              <a:spcBef>
                <a:spcPts val="1400"/>
              </a:spcBef>
              <a:spcAft>
                <a:spcPts val="0"/>
              </a:spcAft>
              <a:buSzPts val="2800"/>
              <a:buChar char=" "/>
            </a:pPr>
            <a:r>
              <a:rPr lang="en-US" sz="2800"/>
              <a:t>-Elie Wiesel, </a:t>
            </a:r>
            <a:r>
              <a:rPr lang="en-US" sz="2800" i="1"/>
              <a:t>Night</a:t>
            </a:r>
            <a:endParaRPr/>
          </a:p>
          <a:p>
            <a:pPr marL="91440" lvl="0" indent="-177800" algn="l" rtl="0">
              <a:lnSpc>
                <a:spcPct val="80000"/>
              </a:lnSpc>
              <a:spcBef>
                <a:spcPts val="1400"/>
              </a:spcBef>
              <a:spcAft>
                <a:spcPts val="0"/>
              </a:spcAft>
              <a:buSzPts val="2800"/>
              <a:buChar char=" "/>
            </a:pPr>
            <a:r>
              <a:rPr lang="en-US" sz="2800"/>
              <a:t>How would the meaning change if we substituted dead people for bodies?</a:t>
            </a:r>
            <a:endParaRPr/>
          </a:p>
          <a:p>
            <a:pPr marL="91440" lvl="0" indent="-177800" algn="l" rtl="0">
              <a:lnSpc>
                <a:spcPct val="80000"/>
              </a:lnSpc>
              <a:spcBef>
                <a:spcPts val="1400"/>
              </a:spcBef>
              <a:spcAft>
                <a:spcPts val="0"/>
              </a:spcAft>
              <a:buSzPts val="2800"/>
              <a:buChar char=" "/>
            </a:pPr>
            <a:r>
              <a:rPr lang="en-US" sz="2800"/>
              <a:t>Fifteen chickens were </a:t>
            </a:r>
            <a:r>
              <a:rPr lang="en-US" sz="2800" b="1"/>
              <a:t>slaughtered</a:t>
            </a:r>
            <a:r>
              <a:rPr lang="en-US" sz="2800"/>
              <a:t> for the feast.</a:t>
            </a:r>
            <a:endParaRPr/>
          </a:p>
          <a:p>
            <a:pPr marL="91440" lvl="0" indent="-177800" algn="l" rtl="0">
              <a:lnSpc>
                <a:spcPct val="80000"/>
              </a:lnSpc>
              <a:spcBef>
                <a:spcPts val="1400"/>
              </a:spcBef>
              <a:spcAft>
                <a:spcPts val="0"/>
              </a:spcAft>
              <a:buSzPts val="2800"/>
              <a:buChar char=" "/>
            </a:pPr>
            <a:r>
              <a:rPr lang="en-US" sz="2800"/>
              <a:t>Change the word above to a word that disassociates the reader from the true action of the sentence.</a:t>
            </a:r>
            <a:endParaRPr sz="2400"/>
          </a:p>
          <a:p>
            <a:pPr marL="128016" lvl="1" indent="0" algn="l" rtl="0">
              <a:lnSpc>
                <a:spcPct val="80000"/>
              </a:lnSpc>
              <a:spcBef>
                <a:spcPts val="400"/>
              </a:spcBef>
              <a:spcAft>
                <a:spcPts val="0"/>
              </a:spcAft>
              <a:buSzPts val="2400"/>
              <a:buNone/>
            </a:pP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37"/>
        <p:cNvGrpSpPr/>
        <p:nvPr/>
      </p:nvGrpSpPr>
      <p:grpSpPr>
        <a:xfrm>
          <a:off x="0" y="0"/>
          <a:ext cx="0" cy="0"/>
          <a:chOff x="0" y="0"/>
          <a:chExt cx="0" cy="0"/>
        </a:xfrm>
      </p:grpSpPr>
      <p:sp>
        <p:nvSpPr>
          <p:cNvPr id="138" name="Google Shape;138;g5e8f45f0b5_0_0"/>
          <p:cNvSpPr txBox="1"/>
          <p:nvPr/>
        </p:nvSpPr>
        <p:spPr>
          <a:xfrm>
            <a:off x="441875" y="353500"/>
            <a:ext cx="11488800" cy="602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a:latin typeface="Twentieth Century"/>
                <a:ea typeface="Twentieth Century"/>
                <a:cs typeface="Twentieth Century"/>
                <a:sym typeface="Twentieth Century"/>
              </a:rPr>
              <a:t>“In fact, a hyena’s </a:t>
            </a:r>
            <a:r>
              <a:rPr lang="en-US" sz="3200" b="1">
                <a:latin typeface="Twentieth Century"/>
                <a:ea typeface="Twentieth Century"/>
                <a:cs typeface="Twentieth Century"/>
                <a:sym typeface="Twentieth Century"/>
              </a:rPr>
              <a:t>catholicity</a:t>
            </a:r>
            <a:r>
              <a:rPr lang="en-US" sz="3200">
                <a:latin typeface="Twentieth Century"/>
                <a:ea typeface="Twentieth Century"/>
                <a:cs typeface="Twentieth Century"/>
                <a:sym typeface="Twentieth Century"/>
              </a:rPr>
              <a:t> of taste is so </a:t>
            </a:r>
            <a:r>
              <a:rPr lang="en-US" sz="3200" b="1">
                <a:latin typeface="Twentieth Century"/>
                <a:ea typeface="Twentieth Century"/>
                <a:cs typeface="Twentieth Century"/>
                <a:sym typeface="Twentieth Century"/>
              </a:rPr>
              <a:t>indiscriminate</a:t>
            </a:r>
            <a:r>
              <a:rPr lang="en-US" sz="3200">
                <a:latin typeface="Twentieth Century"/>
                <a:ea typeface="Twentieth Century"/>
                <a:cs typeface="Twentieth Century"/>
                <a:sym typeface="Twentieth Century"/>
              </a:rPr>
              <a:t> it nearly forces </a:t>
            </a:r>
            <a:r>
              <a:rPr lang="en-US" sz="3200" b="1">
                <a:latin typeface="Twentieth Century"/>
                <a:ea typeface="Twentieth Century"/>
                <a:cs typeface="Twentieth Century"/>
                <a:sym typeface="Twentieth Century"/>
              </a:rPr>
              <a:t>admiration</a:t>
            </a:r>
            <a:r>
              <a:rPr lang="en-US" sz="3200">
                <a:latin typeface="Twentieth Century"/>
                <a:ea typeface="Twentieth Century"/>
                <a:cs typeface="Twentieth Century"/>
                <a:sym typeface="Twentieth Century"/>
              </a:rPr>
              <a:t>. A </a:t>
            </a:r>
            <a:r>
              <a:rPr lang="en-US" sz="3200">
                <a:solidFill>
                  <a:schemeClr val="dk1"/>
                </a:solidFill>
                <a:latin typeface="Twentieth Century"/>
                <a:ea typeface="Twentieth Century"/>
                <a:cs typeface="Twentieth Century"/>
                <a:sym typeface="Twentieth Century"/>
              </a:rPr>
              <a:t>hyena will drink from water even as it is urinating in it.  The animal has another original use for its urine: in hot, dry weather it will cool itself by relieving its bladder on the ground and stirring up a refreshing mud bath with its paws. Hyenas snack on the </a:t>
            </a:r>
            <a:r>
              <a:rPr lang="en-US" sz="3200" b="1">
                <a:solidFill>
                  <a:schemeClr val="dk1"/>
                </a:solidFill>
                <a:latin typeface="Twentieth Century"/>
                <a:ea typeface="Twentieth Century"/>
                <a:cs typeface="Twentieth Century"/>
                <a:sym typeface="Twentieth Century"/>
              </a:rPr>
              <a:t>excrement</a:t>
            </a:r>
            <a:r>
              <a:rPr lang="en-US" sz="3200">
                <a:solidFill>
                  <a:schemeClr val="dk1"/>
                </a:solidFill>
                <a:latin typeface="Twentieth Century"/>
                <a:ea typeface="Twentieth Century"/>
                <a:cs typeface="Twentieth Century"/>
                <a:sym typeface="Twentieth Century"/>
              </a:rPr>
              <a:t> of herbivores with </a:t>
            </a:r>
            <a:r>
              <a:rPr lang="en-US" sz="3200" b="1">
                <a:solidFill>
                  <a:schemeClr val="dk1"/>
                </a:solidFill>
                <a:latin typeface="Twentieth Century"/>
                <a:ea typeface="Twentieth Century"/>
                <a:cs typeface="Twentieth Century"/>
                <a:sym typeface="Twentieth Century"/>
              </a:rPr>
              <a:t>clucks</a:t>
            </a:r>
            <a:r>
              <a:rPr lang="en-US" sz="3200">
                <a:solidFill>
                  <a:schemeClr val="dk1"/>
                </a:solidFill>
                <a:latin typeface="Twentieth Century"/>
                <a:ea typeface="Twentieth Century"/>
                <a:cs typeface="Twentieth Century"/>
                <a:sym typeface="Twentieth Century"/>
              </a:rPr>
              <a:t> of pleasure. It’s an open question as to what hyenas </a:t>
            </a:r>
            <a:r>
              <a:rPr lang="en-US" sz="3200" i="1">
                <a:solidFill>
                  <a:schemeClr val="dk1"/>
                </a:solidFill>
                <a:latin typeface="Twentieth Century"/>
                <a:ea typeface="Twentieth Century"/>
                <a:cs typeface="Twentieth Century"/>
                <a:sym typeface="Twentieth Century"/>
              </a:rPr>
              <a:t>won’t</a:t>
            </a:r>
            <a:r>
              <a:rPr lang="en-US" sz="3200">
                <a:solidFill>
                  <a:schemeClr val="dk1"/>
                </a:solidFill>
                <a:latin typeface="Twentieth Century"/>
                <a:ea typeface="Twentieth Century"/>
                <a:cs typeface="Twentieth Century"/>
                <a:sym typeface="Twentieth Century"/>
              </a:rPr>
              <a:t> eat. They eat their own kind (the rest of those whose ears and noses they gobbled down as </a:t>
            </a:r>
            <a:r>
              <a:rPr lang="en-US" sz="3200" b="1">
                <a:solidFill>
                  <a:schemeClr val="dk1"/>
                </a:solidFill>
                <a:latin typeface="Twentieth Century"/>
                <a:ea typeface="Twentieth Century"/>
                <a:cs typeface="Twentieth Century"/>
                <a:sym typeface="Twentieth Century"/>
              </a:rPr>
              <a:t>appetizers</a:t>
            </a:r>
            <a:r>
              <a:rPr lang="en-US" sz="3200">
                <a:solidFill>
                  <a:schemeClr val="dk1"/>
                </a:solidFill>
                <a:latin typeface="Twentieth Century"/>
                <a:ea typeface="Twentieth Century"/>
                <a:cs typeface="Twentieth Century"/>
                <a:sym typeface="Twentieth Century"/>
              </a:rPr>
              <a:t>) once they’re dead, after a period of </a:t>
            </a:r>
            <a:r>
              <a:rPr lang="en-US" sz="3200" b="1">
                <a:solidFill>
                  <a:schemeClr val="dk1"/>
                </a:solidFill>
                <a:latin typeface="Twentieth Century"/>
                <a:ea typeface="Twentieth Century"/>
                <a:cs typeface="Twentieth Century"/>
                <a:sym typeface="Twentieth Century"/>
              </a:rPr>
              <a:t>aversion</a:t>
            </a:r>
            <a:r>
              <a:rPr lang="en-US" sz="3200">
                <a:solidFill>
                  <a:schemeClr val="dk1"/>
                </a:solidFill>
                <a:latin typeface="Twentieth Century"/>
                <a:ea typeface="Twentieth Century"/>
                <a:cs typeface="Twentieth Century"/>
                <a:sym typeface="Twentieth Century"/>
              </a:rPr>
              <a:t> that lasts about one day. They will even attack motor vehicles--the headlights, the exhaust pipe, the side mirrors. It is not their gastric juices that limit hyenas, but the power of their jaws, which is </a:t>
            </a:r>
            <a:r>
              <a:rPr lang="en-US" sz="3200" b="1">
                <a:solidFill>
                  <a:schemeClr val="dk1"/>
                </a:solidFill>
                <a:latin typeface="Twentieth Century"/>
                <a:ea typeface="Twentieth Century"/>
                <a:cs typeface="Twentieth Century"/>
                <a:sym typeface="Twentieth Century"/>
              </a:rPr>
              <a:t>formidable</a:t>
            </a:r>
            <a:r>
              <a:rPr lang="en-US" sz="3200">
                <a:solidFill>
                  <a:schemeClr val="dk1"/>
                </a:solidFill>
                <a:latin typeface="Twentieth Century"/>
                <a:ea typeface="Twentieth Century"/>
                <a:cs typeface="Twentieth Century"/>
                <a:sym typeface="Twentieth Century"/>
              </a:rPr>
              <a:t>.” </a:t>
            </a:r>
            <a:r>
              <a:rPr lang="en-US" sz="3200" i="1">
                <a:solidFill>
                  <a:schemeClr val="dk1"/>
                </a:solidFill>
                <a:latin typeface="Twentieth Century"/>
                <a:ea typeface="Twentieth Century"/>
                <a:cs typeface="Twentieth Century"/>
                <a:sym typeface="Twentieth Century"/>
              </a:rPr>
              <a:t>Life of Pi</a:t>
            </a:r>
            <a:r>
              <a:rPr lang="en-US" sz="3200">
                <a:solidFill>
                  <a:schemeClr val="dk1"/>
                </a:solidFill>
                <a:latin typeface="Twentieth Century"/>
                <a:ea typeface="Twentieth Century"/>
                <a:cs typeface="Twentieth Century"/>
                <a:sym typeface="Twentieth Century"/>
              </a:rPr>
              <a:t>  p. 117</a:t>
            </a:r>
            <a:endParaRPr sz="3200">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alpha val="36862"/>
          </a:schemeClr>
        </a:solidFill>
        <a:effectLst/>
      </p:bgPr>
    </p:bg>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53975" y="399075"/>
            <a:ext cx="10090200" cy="30933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6000"/>
              <a:buFont typeface="Twentieth Century"/>
              <a:buNone/>
            </a:pPr>
            <a:r>
              <a:rPr lang="en-US" sz="6000"/>
              <a:t>USING YOUR UNDERSTANDING OF </a:t>
            </a:r>
            <a:r>
              <a:rPr lang="en-US" sz="6000" i="1"/>
              <a:t>LIFE OF PI</a:t>
            </a:r>
            <a:r>
              <a:rPr lang="en-US" sz="6000"/>
              <a:t>, COMPLETE THE FOLLOWING:</a:t>
            </a:r>
            <a:endParaRPr sz="6000" i="1"/>
          </a:p>
        </p:txBody>
      </p:sp>
      <p:sp>
        <p:nvSpPr>
          <p:cNvPr id="144" name="Google Shape;144;p8"/>
          <p:cNvSpPr txBox="1">
            <a:spLocks noGrp="1"/>
          </p:cNvSpPr>
          <p:nvPr>
            <p:ph type="body" idx="1"/>
          </p:nvPr>
        </p:nvSpPr>
        <p:spPr>
          <a:xfrm>
            <a:off x="653925" y="3403875"/>
            <a:ext cx="11064900" cy="2792700"/>
          </a:xfrm>
          <a:prstGeom prst="rect">
            <a:avLst/>
          </a:prstGeom>
          <a:noFill/>
          <a:ln>
            <a:noFill/>
          </a:ln>
        </p:spPr>
        <p:txBody>
          <a:bodyPr spcFirstLastPara="1" wrap="square" lIns="45700" tIns="45700" rIns="45700" bIns="45700" anchor="t" anchorCtr="0">
            <a:noAutofit/>
          </a:bodyPr>
          <a:lstStyle/>
          <a:p>
            <a:pPr marL="91440" lvl="0" indent="0" algn="l" rtl="0">
              <a:lnSpc>
                <a:spcPct val="90000"/>
              </a:lnSpc>
              <a:spcBef>
                <a:spcPts val="0"/>
              </a:spcBef>
              <a:spcAft>
                <a:spcPts val="0"/>
              </a:spcAft>
              <a:buNone/>
            </a:pPr>
            <a:endParaRPr/>
          </a:p>
          <a:p>
            <a:pPr marL="0" lvl="0" indent="0" algn="l" rtl="0">
              <a:lnSpc>
                <a:spcPct val="90000"/>
              </a:lnSpc>
              <a:spcBef>
                <a:spcPts val="1400"/>
              </a:spcBef>
              <a:spcAft>
                <a:spcPts val="0"/>
              </a:spcAft>
              <a:buNone/>
            </a:pPr>
            <a:r>
              <a:rPr lang="en-US" sz="3600"/>
              <a:t>1. Discuss the bold words and their effect on the paragraph.</a:t>
            </a:r>
            <a:endParaRPr sz="3600"/>
          </a:p>
          <a:p>
            <a:pPr marL="91440" lvl="0" indent="-228600" algn="l" rtl="0">
              <a:lnSpc>
                <a:spcPct val="90000"/>
              </a:lnSpc>
              <a:spcBef>
                <a:spcPts val="1400"/>
              </a:spcBef>
              <a:spcAft>
                <a:spcPts val="0"/>
              </a:spcAft>
              <a:buSzPts val="3600"/>
              <a:buChar char=" "/>
            </a:pPr>
            <a:r>
              <a:rPr lang="en-US" sz="3600"/>
              <a:t>2. Replace the bold words for a different effect.</a:t>
            </a:r>
            <a:endParaRPr sz="3600"/>
          </a:p>
          <a:p>
            <a:pPr marL="91440" lvl="0" indent="-177800" algn="l" rtl="0">
              <a:lnSpc>
                <a:spcPct val="90000"/>
              </a:lnSpc>
              <a:spcBef>
                <a:spcPts val="1400"/>
              </a:spcBef>
              <a:spcAft>
                <a:spcPts val="0"/>
              </a:spcAft>
              <a:buSzPts val="2800"/>
              <a:buChar char=" "/>
            </a:pPr>
            <a:endParaRPr/>
          </a:p>
          <a:p>
            <a:pPr marL="91440" lvl="0" indent="0" algn="l" rtl="0">
              <a:lnSpc>
                <a:spcPct val="90000"/>
              </a:lnSpc>
              <a:spcBef>
                <a:spcPts val="1400"/>
              </a:spcBef>
              <a:spcAft>
                <a:spcPts val="0"/>
              </a:spcAft>
              <a:buNone/>
            </a:pPr>
            <a:endParaRPr sz="2800"/>
          </a:p>
          <a:p>
            <a:pPr marL="128016" lvl="1" indent="0" algn="l" rtl="0">
              <a:lnSpc>
                <a:spcPct val="90000"/>
              </a:lnSpc>
              <a:spcBef>
                <a:spcPts val="400"/>
              </a:spcBef>
              <a:spcAft>
                <a:spcPts val="0"/>
              </a:spcAft>
              <a:buSzPts val="2400"/>
              <a:buNone/>
            </a:pPr>
            <a:endParaRPr sz="2400"/>
          </a:p>
        </p:txBody>
      </p:sp>
    </p:spTree>
  </p:cSld>
  <p:clrMapOvr>
    <a:masterClrMapping/>
  </p:clrMapOvr>
</p:sld>
</file>

<file path=ppt/theme/theme1.xml><?xml version="1.0" encoding="utf-8"?>
<a:theme xmlns:a="http://schemas.openxmlformats.org/drawingml/2006/main"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2850</Words>
  <Application>Microsoft Office PowerPoint</Application>
  <PresentationFormat>Widescreen</PresentationFormat>
  <Paragraphs>257</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Bookman Old Style</vt:lpstr>
      <vt:lpstr>Noto Sans Symbols</vt:lpstr>
      <vt:lpstr>Twentieth Century</vt:lpstr>
      <vt:lpstr>Integral</vt:lpstr>
      <vt:lpstr>VOICE</vt:lpstr>
      <vt:lpstr>VOICE</vt:lpstr>
      <vt:lpstr>VOICE  IS THE FINGERPRINT OF A PERSON’S LANGUAGE</vt:lpstr>
      <vt:lpstr>DICTION</vt:lpstr>
      <vt:lpstr>DICTION</vt:lpstr>
      <vt:lpstr>DICTION</vt:lpstr>
      <vt:lpstr>DICTION</vt:lpstr>
      <vt:lpstr>PowerPoint Presentation</vt:lpstr>
      <vt:lpstr>USING YOUR UNDERSTANDING OF LIFE OF PI, COMPLETE THE FOLLOWING:</vt:lpstr>
      <vt:lpstr>DETAIL</vt:lpstr>
      <vt:lpstr>DETAIL</vt:lpstr>
      <vt:lpstr>DETAIL</vt:lpstr>
      <vt:lpstr>DETAIL:  GEORGE ORWELL,  “SHOOTING THE ELEPHANT”</vt:lpstr>
      <vt:lpstr>DETAIL:  GEORGE ORWELL,  “SHOOTING THE ELEPHANT”</vt:lpstr>
      <vt:lpstr>Reread chapter 15 from Life of Pi (pages 45-46) and answer the following question:</vt:lpstr>
      <vt:lpstr>IMAGERY:</vt:lpstr>
      <vt:lpstr>IMAGERY:</vt:lpstr>
      <vt:lpstr>IMAGERY:</vt:lpstr>
      <vt:lpstr>IMAGERY:</vt:lpstr>
      <vt:lpstr>SYNTAX</vt:lpstr>
      <vt:lpstr>SYNTAX</vt:lpstr>
      <vt:lpstr>SYNTAX</vt:lpstr>
      <vt:lpstr>SYNTAX</vt:lpstr>
      <vt:lpstr>SYNTAX</vt:lpstr>
      <vt:lpstr>TONE</vt:lpstr>
      <vt:lpstr>TONE</vt:lpstr>
      <vt:lpstr>TONE</vt:lpstr>
      <vt:lpstr>TONE</vt:lpstr>
      <vt:lpstr>TONE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dc:title>
  <dc:creator>Jones, Karen O</dc:creator>
  <cp:lastModifiedBy>Jones, Karen O</cp:lastModifiedBy>
  <cp:revision>2</cp:revision>
  <dcterms:created xsi:type="dcterms:W3CDTF">2015-08-28T01:17:17Z</dcterms:created>
  <dcterms:modified xsi:type="dcterms:W3CDTF">2019-08-27T19:55:22Z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JonesKO@fultonschools.org</vt:lpwstr>
  </property>
  <property fmtid="{D5CDD505-2E9C-101B-9397-08002B2CF9AE}" pid="5" name="MSIP_Label_0ee3c538-ec52-435f-ae58-017644bd9513_SetDate">
    <vt:lpwstr>2019-08-27T19:55:18.7711176Z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ies>
</file>