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2" r:id="rId6"/>
    <p:sldId id="265" r:id="rId7"/>
    <p:sldId id="267" r:id="rId8"/>
    <p:sldId id="268" r:id="rId9"/>
    <p:sldId id="273" r:id="rId10"/>
    <p:sldId id="279" r:id="rId11"/>
    <p:sldId id="283" r:id="rId12"/>
    <p:sldId id="286" r:id="rId13"/>
    <p:sldId id="291" r:id="rId14"/>
    <p:sldId id="292"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1F1D8-6AA4-491B-8DAB-F30AB328420C}" v="132" dt="2020-03-15T16:39:34.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800" dirty="0">
                <a:solidFill>
                  <a:schemeClr val="tx1"/>
                </a:solidFill>
              </a:rPr>
              <a:t>Narrative voice</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fontScale="92500" lnSpcReduction="20000"/>
          </a:bodyPr>
          <a:lstStyle/>
          <a:p>
            <a:r>
              <a:rPr lang="en-US" dirty="0">
                <a:solidFill>
                  <a:schemeClr val="tx1"/>
                </a:solidFill>
              </a:rPr>
              <a:t>Adapted from </a:t>
            </a:r>
            <a:r>
              <a:rPr lang="en-US" i="1" dirty="0">
                <a:solidFill>
                  <a:schemeClr val="tx1"/>
                </a:solidFill>
              </a:rPr>
              <a:t>Essential Literary Terms with Exercises </a:t>
            </a:r>
            <a:r>
              <a:rPr lang="en-US" dirty="0">
                <a:solidFill>
                  <a:schemeClr val="tx1"/>
                </a:solidFill>
              </a:rPr>
              <a:t>by Sharon Hamilton.</a:t>
            </a:r>
          </a:p>
        </p:txBody>
      </p:sp>
      <p:sp>
        <p:nvSpPr>
          <p:cNvPr id="4" name="TextBox 3">
            <a:extLst>
              <a:ext uri="{FF2B5EF4-FFF2-40B4-BE49-F238E27FC236}">
                <a16:creationId xmlns:a16="http://schemas.microsoft.com/office/drawing/2014/main" id="{1E20B79E-6AE3-4E7D-8BFD-6F355EDE400E}"/>
              </a:ext>
            </a:extLst>
          </p:cNvPr>
          <p:cNvSpPr txBox="1"/>
          <p:nvPr/>
        </p:nvSpPr>
        <p:spPr>
          <a:xfrm>
            <a:off x="7140538" y="5527497"/>
            <a:ext cx="5085707" cy="523220"/>
          </a:xfrm>
          <a:prstGeom prst="rect">
            <a:avLst/>
          </a:prstGeom>
          <a:noFill/>
        </p:spPr>
        <p:txBody>
          <a:bodyPr wrap="square" rtlCol="0">
            <a:spAutoFit/>
          </a:bodyPr>
          <a:lstStyle/>
          <a:p>
            <a:r>
              <a:rPr lang="en-US" sz="2800" dirty="0">
                <a:solidFill>
                  <a:schemeClr val="bg1"/>
                </a:solidFill>
              </a:rPr>
              <a:t>Created by Dr. Cathy Power</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3" name="Rectangle 12">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5" name="Rectangle 14">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Rectangle 16">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9" name="Rectangle 18">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3" name="Title 2">
            <a:extLst>
              <a:ext uri="{FF2B5EF4-FFF2-40B4-BE49-F238E27FC236}">
                <a16:creationId xmlns:a16="http://schemas.microsoft.com/office/drawing/2014/main" id="{90883CA2-A902-46A6-805C-BBD6D1454C2F}"/>
              </a:ext>
            </a:extLst>
          </p:cNvPr>
          <p:cNvSpPr>
            <a:spLocks noGrp="1"/>
          </p:cNvSpPr>
          <p:nvPr>
            <p:ph type="title"/>
          </p:nvPr>
        </p:nvSpPr>
        <p:spPr>
          <a:xfrm>
            <a:off x="3554858" y="881210"/>
            <a:ext cx="7707683" cy="1517035"/>
          </a:xfrm>
        </p:spPr>
        <p:txBody>
          <a:bodyPr vert="horz" lIns="91440" tIns="45720" rIns="91440" bIns="45720" rtlCol="0" anchor="ctr">
            <a:normAutofit/>
          </a:bodyPr>
          <a:lstStyle/>
          <a:p>
            <a:pPr>
              <a:lnSpc>
                <a:spcPct val="90000"/>
              </a:lnSpc>
            </a:pPr>
            <a:r>
              <a:rPr lang="en-US" sz="3600" dirty="0"/>
              <a:t>SECOND PERSON POINT OF VIEW</a:t>
            </a:r>
          </a:p>
        </p:txBody>
      </p:sp>
      <p:sp>
        <p:nvSpPr>
          <p:cNvPr id="4" name="Text Placeholder 3">
            <a:extLst>
              <a:ext uri="{FF2B5EF4-FFF2-40B4-BE49-F238E27FC236}">
                <a16:creationId xmlns:a16="http://schemas.microsoft.com/office/drawing/2014/main" id="{73EB98A0-FDEC-4926-8154-BF461AB18C93}"/>
              </a:ext>
            </a:extLst>
          </p:cNvPr>
          <p:cNvSpPr>
            <a:spLocks noGrp="1"/>
          </p:cNvSpPr>
          <p:nvPr>
            <p:ph type="body" sz="half" idx="2"/>
          </p:nvPr>
        </p:nvSpPr>
        <p:spPr>
          <a:xfrm>
            <a:off x="3844616" y="2188396"/>
            <a:ext cx="7245103" cy="3570221"/>
          </a:xfrm>
        </p:spPr>
        <p:txBody>
          <a:bodyPr vert="horz" lIns="91440" tIns="45720" rIns="91440" bIns="45720" rtlCol="0">
            <a:noAutofit/>
          </a:bodyPr>
          <a:lstStyle/>
          <a:p>
            <a:pPr>
              <a:lnSpc>
                <a:spcPct val="100000"/>
              </a:lnSpc>
            </a:pPr>
            <a:r>
              <a:rPr lang="en-US" sz="3600" dirty="0"/>
              <a:t>In this point of view the narrator addresses the audience directly using the pronoun “you” and assumes that the audience is experiencing the events along with the narrator.</a:t>
            </a:r>
          </a:p>
        </p:txBody>
      </p:sp>
    </p:spTree>
    <p:extLst>
      <p:ext uri="{BB962C8B-B14F-4D97-AF65-F5344CB8AC3E}">
        <p14:creationId xmlns:p14="http://schemas.microsoft.com/office/powerpoint/2010/main" val="658735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D887F3-D769-432A-8427-BE88F5B959C9}"/>
              </a:ext>
            </a:extLst>
          </p:cNvPr>
          <p:cNvSpPr txBox="1"/>
          <p:nvPr/>
        </p:nvSpPr>
        <p:spPr>
          <a:xfrm>
            <a:off x="544529" y="636998"/>
            <a:ext cx="11178283" cy="5632311"/>
          </a:xfrm>
          <a:prstGeom prst="rect">
            <a:avLst/>
          </a:prstGeom>
          <a:noFill/>
        </p:spPr>
        <p:txBody>
          <a:bodyPr wrap="square" rtlCol="0">
            <a:spAutoFit/>
          </a:bodyPr>
          <a:lstStyle/>
          <a:p>
            <a:r>
              <a:rPr lang="en-US" sz="3600" dirty="0"/>
              <a:t>The implied audience may be the reader, a character who appears later in the story, or a listener who is never identified, such as a therapist in whom the narrator is confiding. The second-person occurs most frequently as a temporary departure from one of the other points of view. For example, Holden Caufield, the troubled teenage first-person narrator in J. D. Salinger’s </a:t>
            </a:r>
            <a:r>
              <a:rPr lang="en-US" sz="3600" i="1" dirty="0"/>
              <a:t>The Catcher in the Rye </a:t>
            </a:r>
            <a:r>
              <a:rPr lang="en-US" sz="3600" dirty="0"/>
              <a:t>(1951), introduces his younger sister by saying, “you’d like her . . . I swear to God you’d like her.”</a:t>
            </a:r>
          </a:p>
        </p:txBody>
      </p:sp>
    </p:spTree>
    <p:extLst>
      <p:ext uri="{BB962C8B-B14F-4D97-AF65-F5344CB8AC3E}">
        <p14:creationId xmlns:p14="http://schemas.microsoft.com/office/powerpoint/2010/main" val="121499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1" name="Rectangle 20">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5" name="Rectangle 24">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accent1"/>
          </a:solidFill>
          <a:ln w="6350" cap="sq" cmpd="sng" algn="ctr">
            <a:noFill/>
            <a:prstDash val="solid"/>
            <a:miter lim="800000"/>
          </a:ln>
          <a:effectLst/>
        </p:spPr>
      </p:sp>
      <p:sp>
        <p:nvSpPr>
          <p:cNvPr id="3" name="Text Placeholder 2">
            <a:extLst>
              <a:ext uri="{FF2B5EF4-FFF2-40B4-BE49-F238E27FC236}">
                <a16:creationId xmlns:a16="http://schemas.microsoft.com/office/drawing/2014/main" id="{8CE916FA-DB0C-4FA7-94E8-834A6335DE19}"/>
              </a:ext>
            </a:extLst>
          </p:cNvPr>
          <p:cNvSpPr>
            <a:spLocks noGrp="1"/>
          </p:cNvSpPr>
          <p:nvPr>
            <p:ph type="body" idx="1"/>
          </p:nvPr>
        </p:nvSpPr>
        <p:spPr>
          <a:xfrm>
            <a:off x="698646" y="1411615"/>
            <a:ext cx="10746759" cy="4621265"/>
          </a:xfrm>
        </p:spPr>
        <p:txBody>
          <a:bodyPr vert="horz" lIns="91440" tIns="45720" rIns="91440" bIns="45720" rtlCol="0">
            <a:normAutofit/>
          </a:bodyPr>
          <a:lstStyle/>
          <a:p>
            <a:pPr algn="l">
              <a:lnSpc>
                <a:spcPct val="100000"/>
              </a:lnSpc>
              <a:spcBef>
                <a:spcPts val="0"/>
              </a:spcBef>
            </a:pPr>
            <a:r>
              <a:rPr lang="en-US" sz="3600" spc="80" dirty="0">
                <a:solidFill>
                  <a:srgbClr val="FFFFFF"/>
                </a:solidFill>
              </a:rPr>
              <a:t>Not surprisingly, the use of second-person point of view is rare. While it has the immediacy of the first-person, it can have the effects of seeming highly self-conscious and of calling constant attention to the process of narration. It also limits the kinds of scenes that can effectively be related through such </a:t>
            </a:r>
            <a:r>
              <a:rPr lang="en-US" sz="3600" spc="80" dirty="0" err="1">
                <a:solidFill>
                  <a:srgbClr val="FFFFFF"/>
                </a:solidFill>
              </a:rPr>
              <a:t>constand</a:t>
            </a:r>
            <a:r>
              <a:rPr lang="en-US" sz="3600" spc="80" dirty="0">
                <a:solidFill>
                  <a:srgbClr val="FFFFFF"/>
                </a:solidFill>
              </a:rPr>
              <a:t> back-and-forth involvement between narrator and audience.</a:t>
            </a:r>
          </a:p>
        </p:txBody>
      </p:sp>
      <p:sp>
        <p:nvSpPr>
          <p:cNvPr id="27" name="Rectangle 26">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00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4" name="Title 3">
            <a:extLst>
              <a:ext uri="{FF2B5EF4-FFF2-40B4-BE49-F238E27FC236}">
                <a16:creationId xmlns:a16="http://schemas.microsoft.com/office/drawing/2014/main" id="{1CD3D284-B8DB-4AF0-A4DA-28D55591B73C}"/>
              </a:ext>
            </a:extLst>
          </p:cNvPr>
          <p:cNvSpPr>
            <a:spLocks noGrp="1"/>
          </p:cNvSpPr>
          <p:nvPr>
            <p:ph type="title"/>
          </p:nvPr>
        </p:nvSpPr>
        <p:spPr>
          <a:xfrm>
            <a:off x="3844616" y="881210"/>
            <a:ext cx="7417925" cy="1517035"/>
          </a:xfrm>
        </p:spPr>
        <p:txBody>
          <a:bodyPr>
            <a:noAutofit/>
          </a:bodyPr>
          <a:lstStyle/>
          <a:p>
            <a:pPr algn="ctr"/>
            <a:r>
              <a:rPr lang="en-US" sz="3600" b="1" dirty="0">
                <a:solidFill>
                  <a:schemeClr val="tx1"/>
                </a:solidFill>
              </a:rPr>
              <a:t>FIRST PERSON POINT OF VIEW</a:t>
            </a:r>
          </a:p>
        </p:txBody>
      </p:sp>
      <p:sp>
        <p:nvSpPr>
          <p:cNvPr id="5" name="Content Placeholder 4">
            <a:extLst>
              <a:ext uri="{FF2B5EF4-FFF2-40B4-BE49-F238E27FC236}">
                <a16:creationId xmlns:a16="http://schemas.microsoft.com/office/drawing/2014/main" id="{78EB88D4-8976-4018-93A4-CEA730FECE93}"/>
              </a:ext>
            </a:extLst>
          </p:cNvPr>
          <p:cNvSpPr>
            <a:spLocks noGrp="1"/>
          </p:cNvSpPr>
          <p:nvPr>
            <p:ph idx="1"/>
          </p:nvPr>
        </p:nvSpPr>
        <p:spPr>
          <a:xfrm>
            <a:off x="3844616" y="2147298"/>
            <a:ext cx="7245103" cy="3829491"/>
          </a:xfrm>
        </p:spPr>
        <p:txBody>
          <a:bodyPr>
            <a:normAutofit/>
          </a:bodyPr>
          <a:lstStyle/>
          <a:p>
            <a:pPr marL="0" indent="0">
              <a:buNone/>
            </a:pPr>
            <a:r>
              <a:rPr lang="en-US" sz="3600" dirty="0"/>
              <a:t>This point of view has the advantages of immediacy and directness. It invites the reader to engage with the speaker who seems to be relating first-hand experience.</a:t>
            </a:r>
          </a:p>
        </p:txBody>
      </p:sp>
    </p:spTree>
    <p:extLst>
      <p:ext uri="{BB962C8B-B14F-4D97-AF65-F5344CB8AC3E}">
        <p14:creationId xmlns:p14="http://schemas.microsoft.com/office/powerpoint/2010/main" val="384782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A7ED48-25F4-4C68-8D8D-38A2F35D1F6A}"/>
              </a:ext>
            </a:extLst>
          </p:cNvPr>
          <p:cNvSpPr txBox="1"/>
          <p:nvPr/>
        </p:nvSpPr>
        <p:spPr>
          <a:xfrm>
            <a:off x="780836" y="575353"/>
            <a:ext cx="10233061" cy="3416320"/>
          </a:xfrm>
          <a:prstGeom prst="rect">
            <a:avLst/>
          </a:prstGeom>
          <a:noFill/>
        </p:spPr>
        <p:txBody>
          <a:bodyPr wrap="square" rtlCol="0">
            <a:spAutoFit/>
          </a:bodyPr>
          <a:lstStyle/>
          <a:p>
            <a:r>
              <a:rPr lang="en-US" sz="3600" dirty="0"/>
              <a:t>The first-person also imposes limitations on the teller, however; the NARRATOR can relate only what he or she might have witnessed, and then only with the degree of understanding and objectivity appropriate to his or her circum-stances and character. </a:t>
            </a:r>
          </a:p>
        </p:txBody>
      </p:sp>
    </p:spTree>
    <p:extLst>
      <p:ext uri="{BB962C8B-B14F-4D97-AF65-F5344CB8AC3E}">
        <p14:creationId xmlns:p14="http://schemas.microsoft.com/office/powerpoint/2010/main" val="418450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3" name="Rectangle 12">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5" name="Rectangle 14">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Rectangle 16">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9" name="Rectangle 18">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1">
              <a:lumMod val="75000"/>
              <a:alpha val="60000"/>
            </a:schemeClr>
          </a:solidFill>
          <a:ln w="6350" cap="sq" cmpd="sng" algn="ctr">
            <a:noFill/>
            <a:prstDash val="solid"/>
            <a:miter lim="800000"/>
          </a:ln>
          <a:effectLst/>
        </p:spPr>
      </p:sp>
      <p:sp>
        <p:nvSpPr>
          <p:cNvPr id="3" name="Title 2">
            <a:extLst>
              <a:ext uri="{FF2B5EF4-FFF2-40B4-BE49-F238E27FC236}">
                <a16:creationId xmlns:a16="http://schemas.microsoft.com/office/drawing/2014/main" id="{1846D384-3B68-4C6C-BEE3-71BCD9E80A7F}"/>
              </a:ext>
            </a:extLst>
          </p:cNvPr>
          <p:cNvSpPr>
            <a:spLocks noGrp="1"/>
          </p:cNvSpPr>
          <p:nvPr>
            <p:ph type="title"/>
          </p:nvPr>
        </p:nvSpPr>
        <p:spPr>
          <a:xfrm>
            <a:off x="3844616" y="881210"/>
            <a:ext cx="7417925" cy="1517035"/>
          </a:xfrm>
        </p:spPr>
        <p:txBody>
          <a:bodyPr vert="horz" lIns="91440" tIns="45720" rIns="91440" bIns="45720" rtlCol="0" anchor="ctr">
            <a:normAutofit/>
          </a:bodyPr>
          <a:lstStyle/>
          <a:p>
            <a:pPr>
              <a:lnSpc>
                <a:spcPct val="90000"/>
              </a:lnSpc>
            </a:pPr>
            <a:r>
              <a:rPr lang="en-US" sz="3600" dirty="0"/>
              <a:t>THIRD PERSON POINT OF VIEW</a:t>
            </a:r>
          </a:p>
        </p:txBody>
      </p:sp>
      <p:sp>
        <p:nvSpPr>
          <p:cNvPr id="4" name="Text Placeholder 3">
            <a:extLst>
              <a:ext uri="{FF2B5EF4-FFF2-40B4-BE49-F238E27FC236}">
                <a16:creationId xmlns:a16="http://schemas.microsoft.com/office/drawing/2014/main" id="{926A5AC1-5F2A-4251-B4FC-BD9A6FAC18FF}"/>
              </a:ext>
            </a:extLst>
          </p:cNvPr>
          <p:cNvSpPr>
            <a:spLocks noGrp="1"/>
          </p:cNvSpPr>
          <p:nvPr>
            <p:ph type="body" sz="half" idx="2"/>
          </p:nvPr>
        </p:nvSpPr>
        <p:spPr>
          <a:xfrm>
            <a:off x="3844616" y="2626840"/>
            <a:ext cx="7245103" cy="3131777"/>
          </a:xfrm>
        </p:spPr>
        <p:txBody>
          <a:bodyPr vert="horz" lIns="91440" tIns="45720" rIns="91440" bIns="45720" rtlCol="0">
            <a:normAutofit/>
          </a:bodyPr>
          <a:lstStyle/>
          <a:p>
            <a:pPr>
              <a:lnSpc>
                <a:spcPct val="100000"/>
              </a:lnSpc>
            </a:pPr>
            <a:r>
              <a:rPr lang="en-US" sz="3600" dirty="0"/>
              <a:t>The third-person point of view in contrast, presents a narrator that has a much broader view, and usually an objective perspective on characters and events.</a:t>
            </a:r>
          </a:p>
        </p:txBody>
      </p:sp>
    </p:spTree>
    <p:extLst>
      <p:ext uri="{BB962C8B-B14F-4D97-AF65-F5344CB8AC3E}">
        <p14:creationId xmlns:p14="http://schemas.microsoft.com/office/powerpoint/2010/main" val="225523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94F8-CAB3-4A7A-9FA7-4263AA7353CA}"/>
              </a:ext>
            </a:extLst>
          </p:cNvPr>
          <p:cNvSpPr>
            <a:spLocks noGrp="1"/>
          </p:cNvSpPr>
          <p:nvPr>
            <p:ph type="title"/>
          </p:nvPr>
        </p:nvSpPr>
        <p:spPr>
          <a:xfrm>
            <a:off x="1315092" y="642594"/>
            <a:ext cx="9215919" cy="1371600"/>
          </a:xfrm>
        </p:spPr>
        <p:txBody>
          <a:bodyPr>
            <a:normAutofit/>
          </a:bodyPr>
          <a:lstStyle/>
          <a:p>
            <a:pPr algn="ctr"/>
            <a:r>
              <a:rPr lang="en-US" sz="4400" dirty="0"/>
              <a:t>There are two major types of    third-person narration:</a:t>
            </a:r>
          </a:p>
        </p:txBody>
      </p:sp>
      <p:sp>
        <p:nvSpPr>
          <p:cNvPr id="3" name="Content Placeholder 2">
            <a:extLst>
              <a:ext uri="{FF2B5EF4-FFF2-40B4-BE49-F238E27FC236}">
                <a16:creationId xmlns:a16="http://schemas.microsoft.com/office/drawing/2014/main" id="{A9BA22FE-E3D7-479F-842F-7891DA29AF3A}"/>
              </a:ext>
            </a:extLst>
          </p:cNvPr>
          <p:cNvSpPr>
            <a:spLocks noGrp="1"/>
          </p:cNvSpPr>
          <p:nvPr>
            <p:ph sz="half" idx="1"/>
          </p:nvPr>
        </p:nvSpPr>
        <p:spPr>
          <a:xfrm>
            <a:off x="626724" y="2661006"/>
            <a:ext cx="5103516" cy="3191153"/>
          </a:xfrm>
        </p:spPr>
        <p:txBody>
          <a:bodyPr>
            <a:normAutofit fontScale="92500" lnSpcReduction="10000"/>
          </a:bodyPr>
          <a:lstStyle/>
          <a:p>
            <a:r>
              <a:rPr lang="en-US" sz="3600" dirty="0"/>
              <a:t>An </a:t>
            </a:r>
            <a:r>
              <a:rPr lang="en-US" sz="3600" b="1" dirty="0"/>
              <a:t>omniscient third-person </a:t>
            </a:r>
            <a:r>
              <a:rPr lang="en-US" sz="3600" dirty="0"/>
              <a:t>narrator can enter the consciousness of any character, evaluate motives and explain feelings.</a:t>
            </a:r>
          </a:p>
        </p:txBody>
      </p:sp>
      <p:sp>
        <p:nvSpPr>
          <p:cNvPr id="4" name="Content Placeholder 3">
            <a:extLst>
              <a:ext uri="{FF2B5EF4-FFF2-40B4-BE49-F238E27FC236}">
                <a16:creationId xmlns:a16="http://schemas.microsoft.com/office/drawing/2014/main" id="{E757E61A-AB68-4EC2-87B8-BF1A90071A6C}"/>
              </a:ext>
            </a:extLst>
          </p:cNvPr>
          <p:cNvSpPr>
            <a:spLocks noGrp="1"/>
          </p:cNvSpPr>
          <p:nvPr>
            <p:ph sz="half" idx="2"/>
          </p:nvPr>
        </p:nvSpPr>
        <p:spPr>
          <a:xfrm>
            <a:off x="6461760" y="2743200"/>
            <a:ext cx="5103516" cy="3108960"/>
          </a:xfrm>
        </p:spPr>
        <p:txBody>
          <a:bodyPr>
            <a:normAutofit fontScale="92500" lnSpcReduction="10000"/>
          </a:bodyPr>
          <a:lstStyle/>
          <a:p>
            <a:r>
              <a:rPr lang="en-US" sz="3600" dirty="0"/>
              <a:t>A </a:t>
            </a:r>
            <a:r>
              <a:rPr lang="en-US" sz="3600" b="1" dirty="0"/>
              <a:t>third-person limited </a:t>
            </a:r>
            <a:r>
              <a:rPr lang="en-US" sz="3600" dirty="0"/>
              <a:t>narrator can describe the events only from the perspective of one, or sometimes a select few characters.</a:t>
            </a:r>
          </a:p>
        </p:txBody>
      </p:sp>
    </p:spTree>
    <p:extLst>
      <p:ext uri="{BB962C8B-B14F-4D97-AF65-F5344CB8AC3E}">
        <p14:creationId xmlns:p14="http://schemas.microsoft.com/office/powerpoint/2010/main" val="144009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E94161-040F-464B-ACA5-0ABDE5FEE7CC}"/>
              </a:ext>
            </a:extLst>
          </p:cNvPr>
          <p:cNvSpPr txBox="1"/>
          <p:nvPr/>
        </p:nvSpPr>
        <p:spPr>
          <a:xfrm>
            <a:off x="657546" y="811658"/>
            <a:ext cx="10890607" cy="3970318"/>
          </a:xfrm>
          <a:prstGeom prst="rect">
            <a:avLst/>
          </a:prstGeom>
          <a:noFill/>
        </p:spPr>
        <p:txBody>
          <a:bodyPr wrap="square" rtlCol="0">
            <a:spAutoFit/>
          </a:bodyPr>
          <a:lstStyle/>
          <a:p>
            <a:r>
              <a:rPr lang="en-US" sz="3600" dirty="0"/>
              <a:t>An omniscient narrator who offers philosophical   or moral commentary on the characters and the events he depicts is called an INTRUSIVE NARRATOR. </a:t>
            </a:r>
          </a:p>
          <a:p>
            <a:r>
              <a:rPr lang="en-US" sz="3600" dirty="0"/>
              <a:t>A third-person narrator whose presence is merely implied is called an OBJECTIVE NARRATOR. </a:t>
            </a:r>
          </a:p>
          <a:p>
            <a:endParaRPr lang="en-US" sz="3600" dirty="0"/>
          </a:p>
        </p:txBody>
      </p:sp>
    </p:spTree>
    <p:extLst>
      <p:ext uri="{BB962C8B-B14F-4D97-AF65-F5344CB8AC3E}">
        <p14:creationId xmlns:p14="http://schemas.microsoft.com/office/powerpoint/2010/main" val="1854409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7CFE3C-313C-433A-BBFB-9CC82314BE26}"/>
              </a:ext>
            </a:extLst>
          </p:cNvPr>
          <p:cNvSpPr txBox="1"/>
          <p:nvPr/>
        </p:nvSpPr>
        <p:spPr>
          <a:xfrm>
            <a:off x="934947" y="667820"/>
            <a:ext cx="10654301" cy="5078313"/>
          </a:xfrm>
          <a:prstGeom prst="rect">
            <a:avLst/>
          </a:prstGeom>
          <a:noFill/>
        </p:spPr>
        <p:txBody>
          <a:bodyPr wrap="square" rtlCol="0">
            <a:spAutoFit/>
          </a:bodyPr>
          <a:lstStyle/>
          <a:p>
            <a:r>
              <a:rPr lang="en-US" sz="3600" dirty="0"/>
              <a:t>A special case of the OMNISCIENT NARRATOR occurs as an element in certain plays. In DRAMA, there is usually no intermediary between audience and characters; each of the characters speaks in an individual voice, which the author has created for him or her. The exception is the narrator in a PLAY, a character who stands outside the action and comments on the characters and events, addressing the audience directly.</a:t>
            </a:r>
          </a:p>
        </p:txBody>
      </p:sp>
    </p:spTree>
    <p:extLst>
      <p:ext uri="{BB962C8B-B14F-4D97-AF65-F5344CB8AC3E}">
        <p14:creationId xmlns:p14="http://schemas.microsoft.com/office/powerpoint/2010/main" val="126041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3E8746-7F6B-4556-9927-57C9D1BF4AEC}"/>
              </a:ext>
            </a:extLst>
          </p:cNvPr>
          <p:cNvSpPr txBox="1"/>
          <p:nvPr/>
        </p:nvSpPr>
        <p:spPr>
          <a:xfrm>
            <a:off x="708917" y="636998"/>
            <a:ext cx="10890607" cy="2308324"/>
          </a:xfrm>
          <a:prstGeom prst="rect">
            <a:avLst/>
          </a:prstGeom>
          <a:noFill/>
        </p:spPr>
        <p:txBody>
          <a:bodyPr wrap="square" rtlCol="0">
            <a:spAutoFit/>
          </a:bodyPr>
          <a:lstStyle/>
          <a:p>
            <a:r>
              <a:rPr lang="en-US" sz="3600" dirty="0"/>
              <a:t>The THIRD-PERSON LIMITED, as stated before, restricts the point of view to the understanding and experience of one or, in some cases, of a few characters. </a:t>
            </a:r>
          </a:p>
        </p:txBody>
      </p:sp>
    </p:spTree>
    <p:extLst>
      <p:ext uri="{BB962C8B-B14F-4D97-AF65-F5344CB8AC3E}">
        <p14:creationId xmlns:p14="http://schemas.microsoft.com/office/powerpoint/2010/main" val="139049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46D75-E9CC-4B2A-89EE-1ABE897F0B0E}"/>
              </a:ext>
            </a:extLst>
          </p:cNvPr>
          <p:cNvSpPr>
            <a:spLocks noGrp="1"/>
          </p:cNvSpPr>
          <p:nvPr>
            <p:ph type="title"/>
          </p:nvPr>
        </p:nvSpPr>
        <p:spPr>
          <a:xfrm>
            <a:off x="585627" y="452063"/>
            <a:ext cx="11044719" cy="5743253"/>
          </a:xfrm>
        </p:spPr>
        <p:txBody>
          <a:bodyPr>
            <a:normAutofit/>
          </a:bodyPr>
          <a:lstStyle/>
          <a:p>
            <a:r>
              <a:rPr lang="en-US" sz="3600" dirty="0"/>
              <a:t>An extreme form of the third-person limited point of view is the STEAM OF CONSCIOUSNESS technique, which is used to replicate the thought processes of a character, with little or no intervention by the narrator. The running meditation may include sensory impressions, memories, opinions, and insights, organized by free association, in just the digression form that it might follow in real life. </a:t>
            </a:r>
          </a:p>
        </p:txBody>
      </p:sp>
    </p:spTree>
    <p:extLst>
      <p:ext uri="{BB962C8B-B14F-4D97-AF65-F5344CB8AC3E}">
        <p14:creationId xmlns:p14="http://schemas.microsoft.com/office/powerpoint/2010/main" val="1692262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F064187E6F304FA11F1E2A9CCB54BB" ma:contentTypeVersion="10" ma:contentTypeDescription="Create a new document." ma:contentTypeScope="" ma:versionID="a02a9b6cc6f52ac06567f63d0e9e8836">
  <xsd:schema xmlns:xsd="http://www.w3.org/2001/XMLSchema" xmlns:xs="http://www.w3.org/2001/XMLSchema" xmlns:p="http://schemas.microsoft.com/office/2006/metadata/properties" xmlns:ns3="21d79721-2149-458b-89ed-1380c7ddee01" targetNamespace="http://schemas.microsoft.com/office/2006/metadata/properties" ma:root="true" ma:fieldsID="7cd5b73c2326f49c5b3cb26ae453a090" ns3:_="">
    <xsd:import namespace="21d79721-2149-458b-89ed-1380c7ddee0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79721-2149-458b-89ed-1380c7ddee0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21d79721-2149-458b-89ed-1380c7ddee0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0AD9C2-8346-4688-8C81-A0F978E5F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d79721-2149-458b-89ed-1380c7ddee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21d79721-2149-458b-89ed-1380c7ddee01"/>
  </ds:schemaRefs>
</ds:datastoreItem>
</file>

<file path=customXml/itemProps3.xml><?xml version="1.0" encoding="utf-8"?>
<ds:datastoreItem xmlns:ds="http://schemas.openxmlformats.org/officeDocument/2006/customXml" ds:itemID="{659927E4-E194-47BE-91C2-B87D50CF51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Widescreen</PresentationFormat>
  <Paragraphs>20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Avenir Next LT Pro</vt:lpstr>
      <vt:lpstr>Avenir Next LT Pro Light</vt:lpstr>
      <vt:lpstr>Garamond</vt:lpstr>
      <vt:lpstr>SavonVTI</vt:lpstr>
      <vt:lpstr>Narrative voice</vt:lpstr>
      <vt:lpstr>FIRST PERSON POINT OF VIEW</vt:lpstr>
      <vt:lpstr>PowerPoint Presentation</vt:lpstr>
      <vt:lpstr>THIRD PERSON POINT OF VIEW</vt:lpstr>
      <vt:lpstr>There are two major types of    third-person narration:</vt:lpstr>
      <vt:lpstr>PowerPoint Presentation</vt:lpstr>
      <vt:lpstr>PowerPoint Presentation</vt:lpstr>
      <vt:lpstr>PowerPoint Presentation</vt:lpstr>
      <vt:lpstr>An extreme form of the third-person limited point of view is the STEAM OF CONSCIOUSNESS technique, which is used to replicate the thought processes of a character, with little or no intervention by the narrator. The running meditation may include sensory impressions, memories, opinions, and insights, organized by free association, in just the digression form that it might follow in real life. </vt:lpstr>
      <vt:lpstr>SECOND PERSON POINT OF VIEW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2020-03-13T19:36:31Z</dcterms:created>
  <dcterms:modified xsi:type="dcterms:W3CDTF">2020-03-16T04:30:18Z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powerc@fultonschools.org</vt:lpwstr>
  </property>
  <property fmtid="{D5CDD505-2E9C-101B-9397-08002B2CF9AE}" pid="5" name="MSIP_Label_0ee3c538-ec52-435f-ae58-017644bd9513_SetDate">
    <vt:lpwstr>2020-03-15T01:21:41.1531896Z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