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  <p:sldMasterId id="2147483680" r:id="rId2"/>
  </p:sldMasterIdLst>
  <p:sldIdLst>
    <p:sldId id="256" r:id="rId3"/>
    <p:sldId id="257" r:id="rId4"/>
    <p:sldId id="260" r:id="rId5"/>
    <p:sldId id="259" r:id="rId6"/>
    <p:sldId id="261" r:id="rId7"/>
    <p:sldId id="264" r:id="rId8"/>
    <p:sldId id="266" r:id="rId9"/>
    <p:sldId id="265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79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691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267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686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676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4036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9659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18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7783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6617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6507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083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7189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775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064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913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006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105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122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164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723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553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671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662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918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Macbeth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Background &amp; History</a:t>
            </a:r>
          </a:p>
        </p:txBody>
      </p:sp>
      <p:pic>
        <p:nvPicPr>
          <p:cNvPr id="5" name="Picture 2" descr="Image result for macbe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814" y="0"/>
            <a:ext cx="5239682" cy="8093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7494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Soliloquy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3668354" cy="5437838"/>
          </a:xfrm>
        </p:spPr>
        <p:txBody>
          <a:bodyPr/>
          <a:lstStyle/>
          <a:p>
            <a:r>
              <a:rPr lang="en-US" sz="2800" dirty="0"/>
              <a:t>Speech by a character </a:t>
            </a:r>
            <a:r>
              <a:rPr lang="en-US" sz="2800" dirty="0">
                <a:solidFill>
                  <a:srgbClr val="FF0000"/>
                </a:solidFill>
              </a:rPr>
              <a:t>ALONE</a:t>
            </a:r>
            <a:r>
              <a:rPr lang="en-US" sz="2800" dirty="0"/>
              <a:t> on stage</a:t>
            </a:r>
          </a:p>
          <a:p>
            <a:r>
              <a:rPr lang="en-US" sz="2800" dirty="0"/>
              <a:t>Shares </a:t>
            </a:r>
            <a:r>
              <a:rPr lang="en-US" sz="2800" dirty="0">
                <a:solidFill>
                  <a:srgbClr val="FF0000"/>
                </a:solidFill>
              </a:rPr>
              <a:t>innermost</a:t>
            </a:r>
            <a:r>
              <a:rPr lang="en-US" sz="2800" dirty="0"/>
              <a:t> thoughts</a:t>
            </a:r>
          </a:p>
          <a:p>
            <a:r>
              <a:rPr lang="en-US" sz="2800" dirty="0"/>
              <a:t>Only the </a:t>
            </a:r>
            <a:r>
              <a:rPr lang="en-US" sz="2800" dirty="0">
                <a:solidFill>
                  <a:srgbClr val="FF0000"/>
                </a:solidFill>
              </a:rPr>
              <a:t>audience</a:t>
            </a:r>
            <a:r>
              <a:rPr lang="en-US" sz="2800" dirty="0"/>
              <a:t> hears.</a:t>
            </a:r>
          </a:p>
          <a:p>
            <a:endParaRPr lang="en-US" dirty="0"/>
          </a:p>
        </p:txBody>
      </p:sp>
      <p:pic>
        <p:nvPicPr>
          <p:cNvPr id="4" name="Content Placeholder 4" descr="chickenmacbeth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37622" y="2001888"/>
            <a:ext cx="3789447" cy="3723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574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0414" y="74738"/>
            <a:ext cx="7770797" cy="3039165"/>
          </a:xfrm>
        </p:spPr>
        <p:txBody>
          <a:bodyPr>
            <a:normAutofit/>
          </a:bodyPr>
          <a:lstStyle/>
          <a:p>
            <a:r>
              <a:rPr lang="en-US" sz="2400" dirty="0"/>
              <a:t>Remark from a character to the </a:t>
            </a:r>
            <a:r>
              <a:rPr lang="en-US" sz="2400" dirty="0">
                <a:solidFill>
                  <a:srgbClr val="FF0000"/>
                </a:solidFill>
              </a:rPr>
              <a:t>audience</a:t>
            </a:r>
          </a:p>
          <a:p>
            <a:r>
              <a:rPr lang="en-US" sz="2400" dirty="0"/>
              <a:t>Can also be a remark from one character to another </a:t>
            </a:r>
            <a:r>
              <a:rPr lang="en-US" sz="2400" dirty="0">
                <a:solidFill>
                  <a:srgbClr val="FF0000"/>
                </a:solidFill>
              </a:rPr>
              <a:t>character </a:t>
            </a:r>
            <a:r>
              <a:rPr lang="en-US" sz="2400" dirty="0"/>
              <a:t>that other characters on the stage </a:t>
            </a:r>
            <a:r>
              <a:rPr lang="en-US" sz="2400" dirty="0">
                <a:solidFill>
                  <a:srgbClr val="FF0000"/>
                </a:solidFill>
              </a:rPr>
              <a:t>DO NOT</a:t>
            </a:r>
            <a:r>
              <a:rPr lang="en-US" sz="2400" dirty="0"/>
              <a:t> hear</a:t>
            </a:r>
          </a:p>
          <a:p>
            <a:r>
              <a:rPr lang="en-US" sz="2400" dirty="0"/>
              <a:t>Will indicate in the text</a:t>
            </a:r>
          </a:p>
          <a:p>
            <a:pPr lvl="1"/>
            <a:r>
              <a:rPr lang="en-US" sz="2400" i="1" dirty="0"/>
              <a:t>aside to- character name</a:t>
            </a:r>
          </a:p>
          <a:p>
            <a:pPr lvl="1"/>
            <a:r>
              <a:rPr lang="en-US" sz="2400" i="1" dirty="0"/>
              <a:t>Aside- to audience only</a:t>
            </a:r>
            <a:endParaRPr lang="en-US" sz="2400" dirty="0"/>
          </a:p>
        </p:txBody>
      </p:sp>
      <p:pic>
        <p:nvPicPr>
          <p:cNvPr id="4" name="Content Placeholder 4" descr="ferr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43865" y="3113903"/>
            <a:ext cx="6234793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912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Verse Drama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Dialog consists mostly of poetry with a </a:t>
            </a:r>
            <a:r>
              <a:rPr lang="en-US" sz="3200" dirty="0">
                <a:solidFill>
                  <a:srgbClr val="FF0000"/>
                </a:solidFill>
              </a:rPr>
              <a:t>fixed</a:t>
            </a:r>
            <a:r>
              <a:rPr lang="en-US" sz="3200" dirty="0"/>
              <a:t> rhyme or meter</a:t>
            </a:r>
          </a:p>
          <a:p>
            <a:r>
              <a:rPr lang="en-US" sz="3200" dirty="0">
                <a:solidFill>
                  <a:srgbClr val="FF0000"/>
                </a:solidFill>
              </a:rPr>
              <a:t>Blank verse</a:t>
            </a:r>
            <a:r>
              <a:rPr lang="en-US" sz="3200" dirty="0"/>
              <a:t>- unrhymed iambic pentameter</a:t>
            </a:r>
          </a:p>
          <a:p>
            <a:r>
              <a:rPr lang="en-US" sz="3200" dirty="0"/>
              <a:t>Shakespeare pulls characters out of verse to indicate </a:t>
            </a:r>
            <a:r>
              <a:rPr lang="en-US" sz="3200" dirty="0">
                <a:solidFill>
                  <a:srgbClr val="FF0000"/>
                </a:solidFill>
              </a:rPr>
              <a:t>something about his or her character</a:t>
            </a:r>
          </a:p>
        </p:txBody>
      </p:sp>
    </p:spTree>
    <p:extLst>
      <p:ext uri="{BB962C8B-B14F-4D97-AF65-F5344CB8AC3E}">
        <p14:creationId xmlns:p14="http://schemas.microsoft.com/office/powerpoint/2010/main" val="1676696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for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Shakespeare wrote the play for James I, England’s new king and Scotland’s previous king.</a:t>
            </a:r>
          </a:p>
          <a:p>
            <a:r>
              <a:rPr lang="en-US" sz="2400" dirty="0"/>
              <a:t>To please King James I, Shakespeare set the play in Scotland and included many of the King’s ancestors.</a:t>
            </a:r>
          </a:p>
          <a:p>
            <a:pPr lvl="1"/>
            <a:r>
              <a:rPr lang="en-US" sz="2000" dirty="0"/>
              <a:t>He also included witches-which King James I had written about.</a:t>
            </a:r>
          </a:p>
          <a:p>
            <a:r>
              <a:rPr lang="en-US" sz="2400" i="1" dirty="0"/>
              <a:t>Macbeth</a:t>
            </a:r>
            <a:r>
              <a:rPr lang="en-US" sz="2400" dirty="0"/>
              <a:t> is Shakespeare’s shortest play.  Apparently King James I fell asleep during performances, so Shakespeare was appealing to his short attention span </a:t>
            </a:r>
            <a:r>
              <a:rPr lang="en-US" sz="2400" dirty="0">
                <a:sym typeface="Wingdings" panose="05000000000000000000" pitchFamily="2" charset="2"/>
              </a:rPr>
              <a:t> 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530873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tribute to King James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Shakespeare wrote Macbeth in 1606, during King James’ reign.</a:t>
            </a:r>
          </a:p>
          <a:p>
            <a:r>
              <a:rPr lang="en-US" sz="2400" dirty="0"/>
              <a:t>King James was a devout advocate of the “Divine Right of Kings”:</a:t>
            </a:r>
          </a:p>
          <a:p>
            <a:pPr lvl="1"/>
            <a:r>
              <a:rPr lang="en-US" sz="2000" dirty="0">
                <a:effectLst/>
              </a:rPr>
              <a:t>the doctrine that kings derive their authority from God, not from their subjects, from which it follows that rebellion is the worst of political crimes.</a:t>
            </a:r>
          </a:p>
          <a:p>
            <a:r>
              <a:rPr lang="en-US" sz="2400" dirty="0">
                <a:effectLst/>
              </a:rPr>
              <a:t>Banquo, a character in the play, is an ancestor of King James and is shown to be a virtuous person.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788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Historical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There was no Tudor successor to the throne of England.</a:t>
            </a:r>
          </a:p>
          <a:p>
            <a:r>
              <a:rPr lang="en-US" sz="2400" dirty="0"/>
              <a:t>Elizabeth I had been instrumental in the death of her cousin, Mary Queen of Scots, who was beheaded. </a:t>
            </a:r>
          </a:p>
          <a:p>
            <a:r>
              <a:rPr lang="en-US" sz="2400" dirty="0"/>
              <a:t>On her deathbed, Elizabeth wanted to secure her way into Heaven, so she chose Mary’s son James to become the next king of England. </a:t>
            </a:r>
          </a:p>
          <a:p>
            <a:r>
              <a:rPr lang="en-US" sz="2400" dirty="0"/>
              <a:t>Queen Elizabeth I chose James VI of Scotland to succeed her. </a:t>
            </a:r>
          </a:p>
          <a:p>
            <a:r>
              <a:rPr lang="en-US" sz="2400" dirty="0"/>
              <a:t>The appointment of James VI unified England and Scotland under one king, so it was a good move politically. </a:t>
            </a:r>
          </a:p>
          <a:p>
            <a:r>
              <a:rPr lang="en-US" sz="2400" dirty="0"/>
              <a:t>After her death in 1603, James VI of Scotland became James I of England</a:t>
            </a:r>
          </a:p>
        </p:txBody>
      </p:sp>
    </p:spTree>
    <p:extLst>
      <p:ext uri="{BB962C8B-B14F-4D97-AF65-F5344CB8AC3E}">
        <p14:creationId xmlns:p14="http://schemas.microsoft.com/office/powerpoint/2010/main" val="3983201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Appeal to the Elizabethan Audience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Shakespeare demonstrated the Elizabethan belief that the country is stable if and only if the King is good and virtuous.</a:t>
            </a:r>
          </a:p>
          <a:p>
            <a:r>
              <a:rPr lang="en-US" sz="2400" dirty="0"/>
              <a:t>Elizabethans believed that evil occurs in darkness, which is prevalent throughout </a:t>
            </a:r>
            <a:r>
              <a:rPr lang="en-US" sz="2400" i="1" dirty="0"/>
              <a:t>Macbeth</a:t>
            </a:r>
            <a:r>
              <a:rPr lang="en-US" sz="2400" dirty="0"/>
              <a:t>.</a:t>
            </a:r>
          </a:p>
          <a:p>
            <a:r>
              <a:rPr lang="en-US" sz="2400" dirty="0"/>
              <a:t>Elizabethans expected to see a lot of blood and murder, so Shakespeare obliged. </a:t>
            </a:r>
          </a:p>
          <a:p>
            <a:r>
              <a:rPr lang="en-US" sz="2400" dirty="0"/>
              <a:t>The play was considered a thriller: a threat to an anointed King and the perceived evil behind that threat. </a:t>
            </a:r>
          </a:p>
        </p:txBody>
      </p:sp>
    </p:spTree>
    <p:extLst>
      <p:ext uri="{BB962C8B-B14F-4D97-AF65-F5344CB8AC3E}">
        <p14:creationId xmlns:p14="http://schemas.microsoft.com/office/powerpoint/2010/main" val="2375260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Tragic Hero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Tragic hero must begin the play as a </a:t>
            </a:r>
            <a:r>
              <a:rPr lang="en-US" sz="2400" dirty="0">
                <a:solidFill>
                  <a:srgbClr val="FF0000"/>
                </a:solidFill>
              </a:rPr>
              <a:t>person of importance</a:t>
            </a:r>
          </a:p>
          <a:p>
            <a:r>
              <a:rPr lang="en-US" sz="2400" dirty="0"/>
              <a:t>Someone looked up to because of </a:t>
            </a:r>
            <a:r>
              <a:rPr lang="en-US" sz="2400" dirty="0">
                <a:solidFill>
                  <a:srgbClr val="FF0000"/>
                </a:solidFill>
              </a:rPr>
              <a:t>position and/or ability</a:t>
            </a:r>
          </a:p>
          <a:p>
            <a:r>
              <a:rPr lang="en-US" sz="2400" dirty="0"/>
              <a:t>Cannot be an </a:t>
            </a:r>
            <a:r>
              <a:rPr lang="en-US" sz="2400" dirty="0">
                <a:solidFill>
                  <a:srgbClr val="FF0000"/>
                </a:solidFill>
              </a:rPr>
              <a:t>average guy </a:t>
            </a:r>
          </a:p>
          <a:p>
            <a:r>
              <a:rPr lang="en-US" sz="2400" dirty="0"/>
              <a:t>Never a </a:t>
            </a:r>
            <a:r>
              <a:rPr lang="en-US" sz="2400" dirty="0">
                <a:solidFill>
                  <a:srgbClr val="FF0000"/>
                </a:solidFill>
              </a:rPr>
              <a:t>woman</a:t>
            </a:r>
            <a:r>
              <a:rPr lang="en-US" sz="2400" dirty="0"/>
              <a:t> </a:t>
            </a:r>
            <a:r>
              <a:rPr lang="en-US" sz="2400" dirty="0">
                <a:sym typeface="Wingdings" pitchFamily="2" charset="2"/>
              </a:rPr>
              <a:t></a:t>
            </a:r>
            <a:endParaRPr lang="en-US" sz="2400" dirty="0"/>
          </a:p>
          <a:p>
            <a:r>
              <a:rPr lang="en-US" sz="2400" dirty="0"/>
              <a:t>Tragic hero exhibits </a:t>
            </a:r>
            <a:r>
              <a:rPr lang="en-US" sz="2400" dirty="0">
                <a:solidFill>
                  <a:srgbClr val="FF0000"/>
                </a:solidFill>
              </a:rPr>
              <a:t>extraordinary</a:t>
            </a:r>
            <a:r>
              <a:rPr lang="en-US" sz="2400" dirty="0"/>
              <a:t> abilities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141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Tragic Hero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3871" y="488325"/>
            <a:ext cx="7470597" cy="5872206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Tragic hero has a </a:t>
            </a:r>
            <a:r>
              <a:rPr lang="en-US" sz="2400" dirty="0">
                <a:solidFill>
                  <a:srgbClr val="FF0000"/>
                </a:solidFill>
              </a:rPr>
              <a:t>TRAGIC FLAW </a:t>
            </a:r>
            <a:r>
              <a:rPr lang="en-US" sz="2400" dirty="0"/>
              <a:t>that leads to his downfall</a:t>
            </a:r>
          </a:p>
          <a:p>
            <a:pPr marL="502920" lvl="1" indent="0">
              <a:buNone/>
            </a:pPr>
            <a:r>
              <a:rPr lang="en-US" sz="2000" dirty="0"/>
              <a:t>	Tragic flaw is usually associated with </a:t>
            </a:r>
            <a:r>
              <a:rPr lang="en-US" sz="2000" dirty="0">
                <a:solidFill>
                  <a:srgbClr val="FF0000"/>
                </a:solidFill>
              </a:rPr>
              <a:t>HUBRIS</a:t>
            </a:r>
            <a:r>
              <a:rPr lang="en-US" sz="2000" dirty="0"/>
              <a:t>- excessive pride</a:t>
            </a:r>
          </a:p>
          <a:p>
            <a:r>
              <a:rPr lang="en-US" sz="2400" dirty="0"/>
              <a:t>Macbeth’s tragic flaw is driven by his </a:t>
            </a:r>
            <a:r>
              <a:rPr lang="en-US" sz="2400" dirty="0">
                <a:solidFill>
                  <a:srgbClr val="FF0000"/>
                </a:solidFill>
              </a:rPr>
              <a:t>AMBITION</a:t>
            </a:r>
          </a:p>
          <a:p>
            <a:r>
              <a:rPr lang="en-US" sz="2400" dirty="0"/>
              <a:t>Antagonist- </a:t>
            </a:r>
            <a:r>
              <a:rPr lang="en-US" sz="2400" dirty="0">
                <a:solidFill>
                  <a:srgbClr val="FF0000"/>
                </a:solidFill>
              </a:rPr>
              <a:t>outside forces </a:t>
            </a:r>
            <a:r>
              <a:rPr lang="en-US" sz="2400" dirty="0"/>
              <a:t>with whom the hero battles	</a:t>
            </a:r>
            <a:r>
              <a:rPr lang="en-US" sz="2400" dirty="0">
                <a:solidFill>
                  <a:srgbClr val="FF0000"/>
                </a:solidFill>
              </a:rPr>
              <a:t>Pushes </a:t>
            </a:r>
            <a:r>
              <a:rPr lang="en-US" sz="2400" dirty="0"/>
              <a:t>him toward the tragic ending</a:t>
            </a:r>
          </a:p>
          <a:p>
            <a:r>
              <a:rPr lang="en-US" sz="2400" dirty="0"/>
              <a:t>Right before his death tragic hero must </a:t>
            </a:r>
            <a:r>
              <a:rPr lang="en-US" sz="2400" dirty="0">
                <a:solidFill>
                  <a:srgbClr val="FF0000"/>
                </a:solidFill>
              </a:rPr>
              <a:t>recognize his flaw</a:t>
            </a:r>
            <a:r>
              <a:rPr lang="en-US" sz="2400" dirty="0"/>
              <a:t> – his </a:t>
            </a:r>
            <a:r>
              <a:rPr lang="en-US" sz="2400" dirty="0">
                <a:solidFill>
                  <a:srgbClr val="FF0000"/>
                </a:solidFill>
              </a:rPr>
              <a:t>OOPS</a:t>
            </a:r>
            <a:r>
              <a:rPr lang="en-US" sz="2400" dirty="0"/>
              <a:t> moment</a:t>
            </a:r>
          </a:p>
          <a:p>
            <a:r>
              <a:rPr lang="en-US" sz="2400" dirty="0"/>
              <a:t>Gains the </a:t>
            </a:r>
            <a:r>
              <a:rPr lang="en-US" sz="2400" dirty="0">
                <a:solidFill>
                  <a:srgbClr val="FF0000"/>
                </a:solidFill>
              </a:rPr>
              <a:t>pity</a:t>
            </a:r>
            <a:r>
              <a:rPr lang="en-US" sz="2400" dirty="0"/>
              <a:t> of the audience- they then feel </a:t>
            </a:r>
            <a:r>
              <a:rPr lang="en-US" sz="2400" dirty="0">
                <a:solidFill>
                  <a:srgbClr val="FF0000"/>
                </a:solidFill>
              </a:rPr>
              <a:t>fear</a:t>
            </a:r>
            <a:r>
              <a:rPr lang="en-US" sz="2400" dirty="0"/>
              <a:t>- for if this can happen to a man so great, </a:t>
            </a:r>
            <a:r>
              <a:rPr lang="en-US" sz="2400" dirty="0">
                <a:solidFill>
                  <a:srgbClr val="FF0000"/>
                </a:solidFill>
              </a:rPr>
              <a:t>what does it mean for the common man.</a:t>
            </a:r>
          </a:p>
          <a:p>
            <a:r>
              <a:rPr lang="en-US" sz="2400" dirty="0"/>
              <a:t>Tragic hero comes to an </a:t>
            </a:r>
            <a:r>
              <a:rPr lang="en-US" sz="2400" dirty="0">
                <a:solidFill>
                  <a:srgbClr val="FF0000"/>
                </a:solidFill>
              </a:rPr>
              <a:t>unhappy and miserable end </a:t>
            </a:r>
            <a:r>
              <a:rPr lang="en-US" sz="2400" dirty="0"/>
              <a:t>and meets death with </a:t>
            </a:r>
            <a:r>
              <a:rPr lang="en-US" sz="2400" dirty="0">
                <a:solidFill>
                  <a:srgbClr val="FF0000"/>
                </a:solidFill>
              </a:rPr>
              <a:t>dignity and courage</a:t>
            </a:r>
          </a:p>
          <a:p>
            <a:r>
              <a:rPr lang="en-US" sz="2400" dirty="0"/>
              <a:t>Macbeth somewhat </a:t>
            </a:r>
            <a:r>
              <a:rPr lang="en-US" sz="2400" dirty="0">
                <a:solidFill>
                  <a:srgbClr val="FF0000"/>
                </a:solidFill>
              </a:rPr>
              <a:t>problematic</a:t>
            </a:r>
            <a:r>
              <a:rPr lang="en-US" sz="2400" dirty="0"/>
              <a:t> in the end for some readers</a:t>
            </a:r>
          </a:p>
          <a:p>
            <a:r>
              <a:rPr lang="en-US" sz="2400" dirty="0"/>
              <a:t>Question whether or not his OOPS moment is </a:t>
            </a:r>
            <a:r>
              <a:rPr lang="en-US" sz="2400" dirty="0">
                <a:solidFill>
                  <a:srgbClr val="FF0000"/>
                </a:solidFill>
              </a:rPr>
              <a:t>big enough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46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Comic Relief in Tragedy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Common in every Shakespeare tragedy.</a:t>
            </a:r>
          </a:p>
          <a:p>
            <a:r>
              <a:rPr lang="en-US" sz="2400" dirty="0"/>
              <a:t>The following of a </a:t>
            </a:r>
            <a:r>
              <a:rPr lang="en-US" sz="2400" dirty="0">
                <a:solidFill>
                  <a:srgbClr val="FF0000"/>
                </a:solidFill>
              </a:rPr>
              <a:t>serious</a:t>
            </a:r>
            <a:r>
              <a:rPr lang="en-US" sz="2400" dirty="0"/>
              <a:t> scene with a </a:t>
            </a:r>
            <a:r>
              <a:rPr lang="en-US" sz="2400" dirty="0">
                <a:solidFill>
                  <a:srgbClr val="FF0000"/>
                </a:solidFill>
              </a:rPr>
              <a:t>lighter humorous </a:t>
            </a:r>
            <a:r>
              <a:rPr lang="en-US" sz="2400" dirty="0"/>
              <a:t>scene</a:t>
            </a:r>
          </a:p>
          <a:p>
            <a:r>
              <a:rPr lang="en-US" sz="2400" dirty="0"/>
              <a:t>Gives audience </a:t>
            </a:r>
            <a:r>
              <a:rPr lang="en-US" sz="2400" dirty="0">
                <a:solidFill>
                  <a:srgbClr val="FF0000"/>
                </a:solidFill>
              </a:rPr>
              <a:t>relief</a:t>
            </a:r>
          </a:p>
          <a:p>
            <a:r>
              <a:rPr lang="en-US" sz="2400" dirty="0"/>
              <a:t>Juxtaposition </a:t>
            </a:r>
            <a:r>
              <a:rPr lang="en-US" sz="2400" dirty="0">
                <a:solidFill>
                  <a:srgbClr val="FF0000"/>
                </a:solidFill>
              </a:rPr>
              <a:t>heightens</a:t>
            </a:r>
            <a:r>
              <a:rPr lang="en-US" sz="2400" dirty="0"/>
              <a:t> the prior tragedy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189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Drama Terms to Remember/Review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934635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1744</TotalTime>
  <Words>635</Words>
  <Application>Microsoft Office PowerPoint</Application>
  <PresentationFormat>Widescreen</PresentationFormat>
  <Paragraphs>60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Corbel</vt:lpstr>
      <vt:lpstr>Wingdings 2</vt:lpstr>
      <vt:lpstr>Frame</vt:lpstr>
      <vt:lpstr>Office Theme</vt:lpstr>
      <vt:lpstr>Macbeth</vt:lpstr>
      <vt:lpstr>Motivation for writing</vt:lpstr>
      <vt:lpstr>A tribute to King James I</vt:lpstr>
      <vt:lpstr>Historical information</vt:lpstr>
      <vt:lpstr>An Appeal to the Elizabethan Audience</vt:lpstr>
      <vt:lpstr>Tragic Hero</vt:lpstr>
      <vt:lpstr>Tragic Hero</vt:lpstr>
      <vt:lpstr>Comic Relief in Tragedy</vt:lpstr>
      <vt:lpstr>Drama Terms to Remember/Review</vt:lpstr>
      <vt:lpstr>Soliloquy</vt:lpstr>
      <vt:lpstr>Aside</vt:lpstr>
      <vt:lpstr>Verse Drama</vt:lpstr>
    </vt:vector>
  </TitlesOfParts>
  <Company>Fulton County School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Macbeth</dc:title>
  <dc:creator>Miller, Gillian R</dc:creator>
  <cp:lastModifiedBy>Jones, Karen O</cp:lastModifiedBy>
  <cp:revision>13</cp:revision>
  <dcterms:created xsi:type="dcterms:W3CDTF">2017-01-24T15:55:23Z</dcterms:created>
  <dcterms:modified xsi:type="dcterms:W3CDTF">2020-01-20T13:12:17Z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e3c538-ec52-435f-ae58-017644bd9513_Enabled">
    <vt:lpwstr>True</vt:lpwstr>
  </property>
  <property fmtid="{D5CDD505-2E9C-101B-9397-08002B2CF9AE}" pid="3" name="MSIP_Label_0ee3c538-ec52-435f-ae58-017644bd9513_SiteId">
    <vt:lpwstr>0cdcb198-8169-4b70-ba9f-da7e3ba700c2</vt:lpwstr>
  </property>
  <property fmtid="{D5CDD505-2E9C-101B-9397-08002B2CF9AE}" pid="4" name="MSIP_Label_0ee3c538-ec52-435f-ae58-017644bd9513_Owner">
    <vt:lpwstr>JonesKO@fultonschools.org</vt:lpwstr>
  </property>
  <property fmtid="{D5CDD505-2E9C-101B-9397-08002B2CF9AE}" pid="5" name="MSIP_Label_0ee3c538-ec52-435f-ae58-017644bd9513_SetDate">
    <vt:lpwstr>2020-01-20T13:12:09.0728890Z</vt:lpwstr>
  </property>
  <property fmtid="{D5CDD505-2E9C-101B-9397-08002B2CF9AE}" pid="6" name="MSIP_Label_0ee3c538-ec52-435f-ae58-017644bd9513_Name">
    <vt:lpwstr>General</vt:lpwstr>
  </property>
  <property fmtid="{D5CDD505-2E9C-101B-9397-08002B2CF9AE}" pid="7" name="MSIP_Label_0ee3c538-ec52-435f-ae58-017644bd9513_Application">
    <vt:lpwstr>Microsoft Azure Information Protection</vt:lpwstr>
  </property>
  <property fmtid="{D5CDD505-2E9C-101B-9397-08002B2CF9AE}" pid="8" name="MSIP_Label_0ee3c538-ec52-435f-ae58-017644bd9513_Extended_MSFT_Method">
    <vt:lpwstr>Automatic</vt:lpwstr>
  </property>
  <property fmtid="{D5CDD505-2E9C-101B-9397-08002B2CF9AE}" pid="9" name="Sensitivity">
    <vt:lpwstr>General</vt:lpwstr>
  </property>
</Properties>
</file>