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61" r:id="rId8"/>
    <p:sldId id="259" r:id="rId9"/>
    <p:sldId id="262" r:id="rId10"/>
    <p:sldId id="263" r:id="rId11"/>
    <p:sldId id="269" r:id="rId12"/>
    <p:sldId id="264" r:id="rId13"/>
    <p:sldId id="265" r:id="rId14"/>
    <p:sldId id="266" r:id="rId15"/>
    <p:sldId id="267" r:id="rId16"/>
    <p:sldId id="268"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62" d="100"/>
          <a:sy n="62" d="100"/>
        </p:scale>
        <p:origin x="7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FA07-B7F4-477A-91B5-42F882EFD025}"/>
              </a:ext>
            </a:extLst>
          </p:cNvPr>
          <p:cNvSpPr>
            <a:spLocks noGrp="1"/>
          </p:cNvSpPr>
          <p:nvPr>
            <p:ph type="ctrTitle"/>
          </p:nvPr>
        </p:nvSpPr>
        <p:spPr/>
        <p:txBody>
          <a:bodyPr/>
          <a:lstStyle/>
          <a:p>
            <a:r>
              <a:rPr lang="en-US" dirty="0"/>
              <a:t>How to Read Literature Like a Professor</a:t>
            </a:r>
          </a:p>
        </p:txBody>
      </p:sp>
      <p:sp>
        <p:nvSpPr>
          <p:cNvPr id="3" name="Subtitle 2">
            <a:extLst>
              <a:ext uri="{FF2B5EF4-FFF2-40B4-BE49-F238E27FC236}">
                <a16:creationId xmlns:a16="http://schemas.microsoft.com/office/drawing/2014/main" id="{956A8CA5-EB65-431F-9B26-9E9D1AEDC472}"/>
              </a:ext>
            </a:extLst>
          </p:cNvPr>
          <p:cNvSpPr>
            <a:spLocks noGrp="1"/>
          </p:cNvSpPr>
          <p:nvPr>
            <p:ph type="subTitle" idx="1"/>
          </p:nvPr>
        </p:nvSpPr>
        <p:spPr/>
        <p:txBody>
          <a:bodyPr>
            <a:normAutofit lnSpcReduction="10000"/>
          </a:bodyPr>
          <a:lstStyle/>
          <a:p>
            <a:r>
              <a:rPr lang="en-US" dirty="0"/>
              <a:t>“Now, Where Have I Seen Her Before?”</a:t>
            </a:r>
          </a:p>
          <a:p>
            <a:r>
              <a:rPr lang="en-US" dirty="0"/>
              <a:t>“When in Doubt, It’s from Shakespeare…”</a:t>
            </a:r>
          </a:p>
          <a:p>
            <a:r>
              <a:rPr lang="en-US" dirty="0"/>
              <a:t>“If it’s Square, It’s a Sonnet”</a:t>
            </a:r>
          </a:p>
        </p:txBody>
      </p:sp>
    </p:spTree>
    <p:extLst>
      <p:ext uri="{BB962C8B-B14F-4D97-AF65-F5344CB8AC3E}">
        <p14:creationId xmlns:p14="http://schemas.microsoft.com/office/powerpoint/2010/main" val="382516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br>
              <a:rPr lang="en-US" dirty="0"/>
            </a:br>
            <a:r>
              <a:rPr lang="en-US" dirty="0"/>
              <a:t>“If It’s Square, It’s a Sonnet”</a:t>
            </a:r>
            <a:br>
              <a:rPr lang="en-US" dirty="0"/>
            </a:br>
            <a:r>
              <a:rPr lang="en-US" dirty="0"/>
              <a:t>Sonnet Form</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a:bodyPr>
          <a:lstStyle/>
          <a:p>
            <a:r>
              <a:rPr lang="en-US" altLang="en-US" dirty="0"/>
              <a:t>A sonnet has 14 lines.</a:t>
            </a:r>
          </a:p>
          <a:p>
            <a:r>
              <a:rPr lang="en-US" altLang="en-US" dirty="0"/>
              <a:t>A sonnet must be written in iambic pentameter-a heat beat (</a:t>
            </a:r>
            <a:r>
              <a:rPr lang="en-GB" altLang="en-US" dirty="0"/>
              <a:t>but SOFT what LIGHT through </a:t>
            </a:r>
            <a:r>
              <a:rPr lang="en-GB" altLang="en-US" dirty="0" err="1"/>
              <a:t>YONder</a:t>
            </a:r>
            <a:r>
              <a:rPr lang="en-GB" altLang="en-US" dirty="0"/>
              <a:t> </a:t>
            </a:r>
            <a:r>
              <a:rPr lang="en-GB" altLang="en-US" dirty="0" err="1"/>
              <a:t>WINdow</a:t>
            </a:r>
            <a:r>
              <a:rPr lang="en-GB" altLang="en-US" dirty="0"/>
              <a:t> BREAKS)</a:t>
            </a:r>
          </a:p>
          <a:p>
            <a:r>
              <a:rPr lang="en-US" altLang="en-US" dirty="0"/>
              <a:t>A sonnet must follow a specific rhyme scheme, depending on the type of sonnet (English “Shakespearian”/Italian “Petrarchan”).</a:t>
            </a:r>
          </a:p>
          <a:p>
            <a:r>
              <a:rPr lang="en-US" altLang="en-US" dirty="0"/>
              <a:t>A sonnet can be about any subject, though they are often about love or nature.</a:t>
            </a:r>
          </a:p>
          <a:p>
            <a:endParaRPr lang="en-US" dirty="0"/>
          </a:p>
          <a:p>
            <a:endParaRPr lang="en-US" dirty="0"/>
          </a:p>
          <a:p>
            <a:endParaRPr lang="en-US" dirty="0"/>
          </a:p>
        </p:txBody>
      </p:sp>
    </p:spTree>
    <p:extLst>
      <p:ext uri="{BB962C8B-B14F-4D97-AF65-F5344CB8AC3E}">
        <p14:creationId xmlns:p14="http://schemas.microsoft.com/office/powerpoint/2010/main" val="151923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br>
              <a:rPr lang="en-US" dirty="0"/>
            </a:br>
            <a:r>
              <a:rPr lang="en-US" dirty="0"/>
              <a:t>“If It’s Square, It’s a Sonnet”</a:t>
            </a:r>
            <a:br>
              <a:rPr lang="en-US" dirty="0"/>
            </a:br>
            <a:r>
              <a:rPr lang="en-US" dirty="0"/>
              <a:t>English Sonnet </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a:bodyPr>
          <a:lstStyle/>
          <a:p>
            <a:pPr>
              <a:lnSpc>
                <a:spcPct val="90000"/>
              </a:lnSpc>
            </a:pPr>
            <a:r>
              <a:rPr lang="en-US" altLang="en-US" dirty="0"/>
              <a:t>An English Sonnet is also called a Shakespearean Sonnet.</a:t>
            </a:r>
          </a:p>
          <a:p>
            <a:pPr>
              <a:lnSpc>
                <a:spcPct val="90000"/>
              </a:lnSpc>
            </a:pPr>
            <a:r>
              <a:rPr lang="en-US" altLang="en-US" dirty="0"/>
              <a:t>It includes three quatrains (groups of four lines) and a couplet (two lines).</a:t>
            </a:r>
          </a:p>
          <a:p>
            <a:pPr>
              <a:lnSpc>
                <a:spcPct val="90000"/>
              </a:lnSpc>
            </a:pPr>
            <a:r>
              <a:rPr lang="en-US" altLang="en-US" dirty="0"/>
              <a:t>The rhyme scheme is </a:t>
            </a:r>
            <a:r>
              <a:rPr lang="en-US" altLang="en-US" sz="4000" b="1" dirty="0" err="1"/>
              <a:t>abab</a:t>
            </a:r>
            <a:r>
              <a:rPr lang="en-US" altLang="en-US" sz="4000" b="1" dirty="0"/>
              <a:t> </a:t>
            </a:r>
            <a:r>
              <a:rPr lang="en-US" altLang="en-US" sz="4000" b="1" dirty="0" err="1"/>
              <a:t>cdcd</a:t>
            </a:r>
            <a:r>
              <a:rPr lang="en-US" altLang="en-US" sz="4000" b="1" dirty="0"/>
              <a:t> </a:t>
            </a:r>
            <a:r>
              <a:rPr lang="en-US" altLang="en-US" sz="4000" b="1" dirty="0" err="1"/>
              <a:t>efef</a:t>
            </a:r>
            <a:r>
              <a:rPr lang="en-US" altLang="en-US" sz="4000" b="1" dirty="0"/>
              <a:t> gg</a:t>
            </a:r>
            <a:r>
              <a:rPr lang="en-US" altLang="en-US" dirty="0"/>
              <a:t>.</a:t>
            </a:r>
          </a:p>
          <a:p>
            <a:pPr>
              <a:lnSpc>
                <a:spcPct val="90000"/>
              </a:lnSpc>
            </a:pPr>
            <a:r>
              <a:rPr lang="en-US" altLang="en-US" dirty="0"/>
              <a:t>The turn (Volta) is either after eight lines or ten lines.  A coordinating conjunction usually indicates the turn (for, and, nor, but, or, yet, so)</a:t>
            </a:r>
          </a:p>
          <a:p>
            <a:endParaRPr lang="en-US" dirty="0"/>
          </a:p>
          <a:p>
            <a:endParaRPr lang="en-US" dirty="0"/>
          </a:p>
          <a:p>
            <a:endParaRPr lang="en-US" dirty="0"/>
          </a:p>
        </p:txBody>
      </p:sp>
    </p:spTree>
    <p:extLst>
      <p:ext uri="{BB962C8B-B14F-4D97-AF65-F5344CB8AC3E}">
        <p14:creationId xmlns:p14="http://schemas.microsoft.com/office/powerpoint/2010/main" val="79144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br>
              <a:rPr lang="en-US" dirty="0"/>
            </a:br>
            <a:r>
              <a:rPr lang="en-US" dirty="0"/>
              <a:t>“If It’s Square, It’s a Sonnet”</a:t>
            </a:r>
            <a:br>
              <a:rPr lang="en-US" dirty="0"/>
            </a:br>
            <a:r>
              <a:rPr lang="en-US" dirty="0"/>
              <a:t>Italian Sonnet </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a:bodyPr>
          <a:lstStyle/>
          <a:p>
            <a:pPr>
              <a:lnSpc>
                <a:spcPct val="90000"/>
              </a:lnSpc>
            </a:pPr>
            <a:r>
              <a:rPr lang="en-US" altLang="en-US" sz="2800" dirty="0"/>
              <a:t>An Italian Sonnet is also called a Petrarchan Sonnet.</a:t>
            </a:r>
          </a:p>
          <a:p>
            <a:pPr>
              <a:lnSpc>
                <a:spcPct val="90000"/>
              </a:lnSpc>
            </a:pPr>
            <a:r>
              <a:rPr lang="en-US" altLang="en-US" sz="2800" dirty="0"/>
              <a:t>It includes 1 octave (8 lines) and 1 sestet (6 lines).</a:t>
            </a:r>
          </a:p>
          <a:p>
            <a:pPr>
              <a:lnSpc>
                <a:spcPct val="90000"/>
              </a:lnSpc>
            </a:pPr>
            <a:r>
              <a:rPr lang="en-US" altLang="en-US" sz="2800" dirty="0"/>
              <a:t>The rhyme scheme is </a:t>
            </a:r>
            <a:r>
              <a:rPr lang="en-US" altLang="en-US" sz="4000" b="1" dirty="0" err="1"/>
              <a:t>abbaabba</a:t>
            </a:r>
            <a:r>
              <a:rPr lang="en-US" altLang="en-US" sz="4000" b="1" dirty="0"/>
              <a:t> </a:t>
            </a:r>
            <a:r>
              <a:rPr lang="en-US" altLang="en-US" sz="4000" b="1" dirty="0" err="1"/>
              <a:t>cdecde</a:t>
            </a:r>
            <a:r>
              <a:rPr lang="en-US" altLang="en-US" sz="4000" dirty="0"/>
              <a:t>.</a:t>
            </a:r>
          </a:p>
          <a:p>
            <a:pPr>
              <a:lnSpc>
                <a:spcPct val="90000"/>
              </a:lnSpc>
            </a:pPr>
            <a:r>
              <a:rPr lang="en-US" altLang="en-US" sz="2800" dirty="0"/>
              <a:t>The turn (Volta) is usually between the octave and the sestet.</a:t>
            </a:r>
          </a:p>
          <a:p>
            <a:endParaRPr lang="en-US" dirty="0"/>
          </a:p>
          <a:p>
            <a:endParaRPr lang="en-US" dirty="0"/>
          </a:p>
          <a:p>
            <a:endParaRPr lang="en-US" dirty="0"/>
          </a:p>
        </p:txBody>
      </p:sp>
    </p:spTree>
    <p:extLst>
      <p:ext uri="{BB962C8B-B14F-4D97-AF65-F5344CB8AC3E}">
        <p14:creationId xmlns:p14="http://schemas.microsoft.com/office/powerpoint/2010/main" val="337531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br>
              <a:rPr lang="en-US" dirty="0"/>
            </a:br>
            <a:r>
              <a:rPr lang="en-US" dirty="0"/>
              <a:t>“If It’s Square, It’s a Sonnet”</a:t>
            </a:r>
            <a:br>
              <a:rPr lang="en-US" dirty="0"/>
            </a:br>
            <a:r>
              <a:rPr lang="en-US" dirty="0"/>
              <a:t>Plot Structure</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a:bodyPr>
          <a:lstStyle/>
          <a:p>
            <a:pPr marL="0" indent="0">
              <a:buNone/>
              <a:defRPr/>
            </a:pPr>
            <a:r>
              <a:rPr lang="en-US" altLang="en-US" sz="2800" dirty="0"/>
              <a:t>A sonnet may:</a:t>
            </a:r>
          </a:p>
          <a:p>
            <a:pPr>
              <a:defRPr/>
            </a:pPr>
            <a:r>
              <a:rPr lang="en-US" altLang="en-US" sz="2800" dirty="0"/>
              <a:t>introduce </a:t>
            </a:r>
            <a:r>
              <a:rPr lang="en-US" altLang="en-US" sz="2800" u="sng" dirty="0"/>
              <a:t>question</a:t>
            </a:r>
            <a:r>
              <a:rPr lang="en-US" altLang="en-US" sz="2800" dirty="0"/>
              <a:t> in the beginning and offer an </a:t>
            </a:r>
            <a:r>
              <a:rPr lang="en-US" altLang="en-US" sz="2800" u="sng" dirty="0"/>
              <a:t>answer </a:t>
            </a:r>
            <a:r>
              <a:rPr lang="en-US" altLang="en-US" sz="2800" dirty="0"/>
              <a:t>after the turn.</a:t>
            </a:r>
          </a:p>
          <a:p>
            <a:pPr>
              <a:defRPr/>
            </a:pPr>
            <a:r>
              <a:rPr lang="en-US" altLang="en-US" sz="2800" dirty="0"/>
              <a:t>Present a </a:t>
            </a:r>
            <a:r>
              <a:rPr lang="en-US" altLang="en-US" sz="2800" i="1" dirty="0"/>
              <a:t>problem</a:t>
            </a:r>
            <a:r>
              <a:rPr lang="en-US" altLang="en-US" sz="2800" dirty="0"/>
              <a:t> at the beginning and pose a </a:t>
            </a:r>
            <a:r>
              <a:rPr lang="en-US" altLang="en-US" sz="2800" u="sng" dirty="0"/>
              <a:t>solution</a:t>
            </a:r>
            <a:r>
              <a:rPr lang="en-US" altLang="en-US" sz="2800" dirty="0"/>
              <a:t> at the end.</a:t>
            </a:r>
          </a:p>
          <a:p>
            <a:pPr>
              <a:defRPr/>
            </a:pPr>
            <a:r>
              <a:rPr lang="en-US" altLang="en-US" sz="2800" dirty="0"/>
              <a:t>Bring up a </a:t>
            </a:r>
            <a:r>
              <a:rPr lang="en-US" altLang="en-US" sz="2800" u="sng" dirty="0"/>
              <a:t>topic</a:t>
            </a:r>
            <a:r>
              <a:rPr lang="en-US" altLang="en-US" sz="2800" dirty="0"/>
              <a:t> at the beginning, and </a:t>
            </a:r>
            <a:r>
              <a:rPr lang="en-US" altLang="en-US" sz="2800" u="sng" dirty="0"/>
              <a:t>comment</a:t>
            </a:r>
            <a:r>
              <a:rPr lang="en-US" altLang="en-US" sz="2800" dirty="0"/>
              <a:t> on the topic at the end.</a:t>
            </a:r>
          </a:p>
          <a:p>
            <a:endParaRPr lang="en-US" dirty="0"/>
          </a:p>
          <a:p>
            <a:endParaRPr lang="en-US" dirty="0"/>
          </a:p>
          <a:p>
            <a:endParaRPr lang="en-US" dirty="0"/>
          </a:p>
        </p:txBody>
      </p:sp>
    </p:spTree>
    <p:extLst>
      <p:ext uri="{BB962C8B-B14F-4D97-AF65-F5344CB8AC3E}">
        <p14:creationId xmlns:p14="http://schemas.microsoft.com/office/powerpoint/2010/main" val="253117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p:txBody>
          <a:bodyPr>
            <a:normAutofit fontScale="90000"/>
          </a:bodyPr>
          <a:lstStyle/>
          <a:p>
            <a:r>
              <a:rPr lang="en-US" dirty="0"/>
              <a:t>“Now, Where Have I Seen Her Before?”</a:t>
            </a: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p:txBody>
          <a:bodyPr>
            <a:normAutofit lnSpcReduction="10000"/>
          </a:bodyPr>
          <a:lstStyle/>
          <a:p>
            <a:r>
              <a:rPr lang="en-US" dirty="0"/>
              <a:t>When reading, look for: patterns, archetypal characters, recurrences</a:t>
            </a:r>
          </a:p>
          <a:p>
            <a:r>
              <a:rPr lang="en-US" dirty="0"/>
              <a:t>Literature grows out of literature: “there is no such thing as a wholly original work of literature…there’s only one story.”</a:t>
            </a:r>
          </a:p>
          <a:p>
            <a:r>
              <a:rPr lang="en-US" dirty="0"/>
              <a:t>Always ask, “Where have I seen this before?”</a:t>
            </a:r>
          </a:p>
          <a:p>
            <a:r>
              <a:rPr lang="en-US" dirty="0"/>
              <a:t>Do not look at the details-think generally</a:t>
            </a:r>
          </a:p>
          <a:p>
            <a:r>
              <a:rPr lang="en-US" dirty="0"/>
              <a:t>Pocahontas versus Sacajawea</a:t>
            </a:r>
          </a:p>
          <a:p>
            <a:r>
              <a:rPr lang="en-US" dirty="0"/>
              <a:t>Stories grow out of other stories, poems grow out of other poems-eels</a:t>
            </a:r>
          </a:p>
          <a:p>
            <a:endParaRPr lang="en-US" dirty="0"/>
          </a:p>
        </p:txBody>
      </p:sp>
    </p:spTree>
    <p:extLst>
      <p:ext uri="{BB962C8B-B14F-4D97-AF65-F5344CB8AC3E}">
        <p14:creationId xmlns:p14="http://schemas.microsoft.com/office/powerpoint/2010/main" val="3829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p:txBody>
          <a:bodyPr>
            <a:normAutofit fontScale="90000"/>
          </a:bodyPr>
          <a:lstStyle/>
          <a:p>
            <a:r>
              <a:rPr lang="en-US" dirty="0"/>
              <a:t>“Now, Where Have I Seen Her Before?”</a:t>
            </a:r>
            <a:br>
              <a:rPr lang="en-US" dirty="0"/>
            </a:br>
            <a:r>
              <a:rPr lang="en-US" dirty="0"/>
              <a:t>Where have you seen…</a:t>
            </a: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p:txBody>
          <a:bodyPr>
            <a:normAutofit/>
          </a:bodyPr>
          <a:lstStyle/>
          <a:p>
            <a:r>
              <a:rPr lang="en-US" dirty="0"/>
              <a:t>The bully</a:t>
            </a:r>
          </a:p>
          <a:p>
            <a:r>
              <a:rPr lang="en-US" dirty="0"/>
              <a:t>The damsel in distress</a:t>
            </a:r>
          </a:p>
          <a:p>
            <a:r>
              <a:rPr lang="en-US" dirty="0"/>
              <a:t>Unrequited love</a:t>
            </a:r>
          </a:p>
          <a:p>
            <a:r>
              <a:rPr lang="en-US" dirty="0"/>
              <a:t>The quest</a:t>
            </a:r>
          </a:p>
          <a:p>
            <a:r>
              <a:rPr lang="en-US" dirty="0"/>
              <a:t>Rebirth </a:t>
            </a:r>
          </a:p>
          <a:p>
            <a:r>
              <a:rPr lang="en-US" dirty="0"/>
              <a:t>Overcoming obstacles</a:t>
            </a:r>
          </a:p>
          <a:p>
            <a:endParaRPr lang="en-US" dirty="0"/>
          </a:p>
        </p:txBody>
      </p:sp>
    </p:spTree>
    <p:extLst>
      <p:ext uri="{BB962C8B-B14F-4D97-AF65-F5344CB8AC3E}">
        <p14:creationId xmlns:p14="http://schemas.microsoft.com/office/powerpoint/2010/main" val="362452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p:txBody>
          <a:bodyPr>
            <a:normAutofit fontScale="90000"/>
          </a:bodyPr>
          <a:lstStyle/>
          <a:p>
            <a:r>
              <a:rPr lang="en-US" dirty="0"/>
              <a:t>“Now, Where Have I Seen Her Before?”</a:t>
            </a:r>
            <a:br>
              <a:rPr lang="en-US" dirty="0"/>
            </a:br>
            <a:r>
              <a:rPr lang="en-US" dirty="0"/>
              <a:t>Have You Seen?</a:t>
            </a: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p:txBody>
          <a:bodyPr>
            <a:normAutofit/>
          </a:bodyPr>
          <a:lstStyle/>
          <a:p>
            <a:r>
              <a:rPr lang="en-US" dirty="0"/>
              <a:t>West Side Story-Romeo and Juliet</a:t>
            </a:r>
          </a:p>
          <a:p>
            <a:r>
              <a:rPr lang="en-US" dirty="0"/>
              <a:t>Lion King-Hamlet</a:t>
            </a:r>
          </a:p>
          <a:p>
            <a:r>
              <a:rPr lang="en-US" dirty="0"/>
              <a:t>Sons of Anarchy-Hamlet</a:t>
            </a:r>
          </a:p>
          <a:p>
            <a:r>
              <a:rPr lang="en-US" dirty="0"/>
              <a:t>Star Wars III-Othello</a:t>
            </a:r>
          </a:p>
          <a:p>
            <a:r>
              <a:rPr lang="en-US" dirty="0"/>
              <a:t>10 Things I Hate about You-Taming of the Shrew</a:t>
            </a:r>
          </a:p>
          <a:p>
            <a:r>
              <a:rPr lang="en-US" dirty="0"/>
              <a:t>Mean Girls-references to Julius Caesar, Macbeth and more</a:t>
            </a:r>
          </a:p>
        </p:txBody>
      </p:sp>
    </p:spTree>
    <p:extLst>
      <p:ext uri="{BB962C8B-B14F-4D97-AF65-F5344CB8AC3E}">
        <p14:creationId xmlns:p14="http://schemas.microsoft.com/office/powerpoint/2010/main" val="2048916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r>
              <a:rPr lang="en-US" dirty="0"/>
              <a:t>“Now, Where Have I Seen Her Before?”</a:t>
            </a: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a:bodyPr>
          <a:lstStyle/>
          <a:p>
            <a:r>
              <a:rPr lang="en-US" dirty="0"/>
              <a:t>The dialogue between old and new texts is called intertextuality. </a:t>
            </a:r>
          </a:p>
          <a:p>
            <a:r>
              <a:rPr lang="en-US" dirty="0"/>
              <a:t>“The dialogue deepens and enriches the reading experience, bringing multiple layers of meaning to </a:t>
            </a:r>
            <a:r>
              <a:rPr lang="en-US"/>
              <a:t>the text</a:t>
            </a:r>
            <a:r>
              <a:rPr lang="en-US" dirty="0"/>
              <a:t>, some of which readers may not even consciously notice.”</a:t>
            </a:r>
          </a:p>
          <a:p>
            <a:endParaRPr lang="en-US" dirty="0"/>
          </a:p>
        </p:txBody>
      </p:sp>
    </p:spTree>
    <p:extLst>
      <p:ext uri="{BB962C8B-B14F-4D97-AF65-F5344CB8AC3E}">
        <p14:creationId xmlns:p14="http://schemas.microsoft.com/office/powerpoint/2010/main" val="88361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br>
              <a:rPr lang="en-US" dirty="0"/>
            </a:br>
            <a:r>
              <a:rPr lang="en-US" dirty="0"/>
              <a:t>“When in Doubt, It’s from Shakespeare</a:t>
            </a:r>
            <a:br>
              <a:rPr lang="en-US" dirty="0"/>
            </a:br>
            <a:r>
              <a:rPr lang="en-US" dirty="0"/>
              <a:t>Familiar? Why?</a:t>
            </a: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a:bodyPr>
          <a:lstStyle/>
          <a:p>
            <a:r>
              <a:rPr lang="en-US" dirty="0"/>
              <a:t>To be, or not to be, that is the question.</a:t>
            </a:r>
          </a:p>
          <a:p>
            <a:r>
              <a:rPr lang="en-US" dirty="0"/>
              <a:t>By the pricking of my thumbs, / something wicked this way comes</a:t>
            </a:r>
          </a:p>
          <a:p>
            <a:r>
              <a:rPr lang="en-US" dirty="0"/>
              <a:t>To thine own self be true</a:t>
            </a:r>
          </a:p>
          <a:p>
            <a:r>
              <a:rPr lang="en-US" dirty="0"/>
              <a:t>All the world’s a stage / And all the men and women merely players</a:t>
            </a:r>
          </a:p>
          <a:p>
            <a:r>
              <a:rPr lang="en-US" dirty="0"/>
              <a:t>Get thee to a nunnery</a:t>
            </a:r>
          </a:p>
          <a:p>
            <a:r>
              <a:rPr lang="en-US" dirty="0"/>
              <a:t>Double, double, toil and trouble; / Fire burn and cauldron bubble</a:t>
            </a:r>
          </a:p>
          <a:p>
            <a:endParaRPr lang="en-US" dirty="0"/>
          </a:p>
          <a:p>
            <a:endParaRPr lang="en-US" dirty="0"/>
          </a:p>
          <a:p>
            <a:endParaRPr lang="en-US" dirty="0"/>
          </a:p>
        </p:txBody>
      </p:sp>
    </p:spTree>
    <p:extLst>
      <p:ext uri="{BB962C8B-B14F-4D97-AF65-F5344CB8AC3E}">
        <p14:creationId xmlns:p14="http://schemas.microsoft.com/office/powerpoint/2010/main" val="87124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br>
              <a:rPr lang="en-US" dirty="0"/>
            </a:br>
            <a:r>
              <a:rPr lang="en-US" dirty="0"/>
              <a:t>“When in Doubt, It’s from Shakespeare</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lnSpcReduction="10000"/>
          </a:bodyPr>
          <a:lstStyle/>
          <a:p>
            <a:r>
              <a:rPr lang="en-US" dirty="0"/>
              <a:t>Writers turn to Shakespeare because it makes them sound smarter and appear educated, and there are “great characters, the fabulous speeches, the witty repartee (comic relief) even in times of duress.</a:t>
            </a:r>
          </a:p>
          <a:p>
            <a:r>
              <a:rPr lang="en-US" dirty="0"/>
              <a:t>Shakespeare provides a figure that other writers can </a:t>
            </a:r>
            <a:r>
              <a:rPr lang="en-US"/>
              <a:t>struggle with, </a:t>
            </a:r>
            <a:r>
              <a:rPr lang="en-US" dirty="0"/>
              <a:t>a text to bounce ideas against.</a:t>
            </a:r>
          </a:p>
          <a:p>
            <a:r>
              <a:rPr lang="en-US" dirty="0"/>
              <a:t>Authors rework a message, explore a change and highlight features from Shakespeare.</a:t>
            </a:r>
          </a:p>
          <a:p>
            <a:r>
              <a:rPr lang="en-US" dirty="0"/>
              <a:t>When in doubt, it’s from Shakespeare or the Bible.</a:t>
            </a:r>
          </a:p>
          <a:p>
            <a:endParaRPr lang="en-US" dirty="0"/>
          </a:p>
          <a:p>
            <a:endParaRPr lang="en-US" dirty="0"/>
          </a:p>
          <a:p>
            <a:endParaRPr lang="en-US" dirty="0"/>
          </a:p>
        </p:txBody>
      </p:sp>
    </p:spTree>
    <p:extLst>
      <p:ext uri="{BB962C8B-B14F-4D97-AF65-F5344CB8AC3E}">
        <p14:creationId xmlns:p14="http://schemas.microsoft.com/office/powerpoint/2010/main" val="39743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br>
              <a:rPr lang="en-US" dirty="0"/>
            </a:br>
            <a:r>
              <a:rPr lang="en-US" dirty="0"/>
              <a:t>“When in Doubt, It’s from Shakespeare</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a:bodyPr>
          <a:lstStyle/>
          <a:p>
            <a:r>
              <a:rPr lang="en-US" dirty="0"/>
              <a:t>Lines and stanzas are necessities of poetry, but the basic unit of meaning is the sentence. Therefore, read poetry sentence by sentence, not line by line.</a:t>
            </a:r>
          </a:p>
          <a:p>
            <a:r>
              <a:rPr lang="en-US" dirty="0"/>
              <a:t>A blank sonnet is unrhymed.</a:t>
            </a:r>
          </a:p>
          <a:p>
            <a:r>
              <a:rPr lang="en-US" dirty="0"/>
              <a:t>Sonnets take far more time to write because everything must be perfect.</a:t>
            </a:r>
          </a:p>
          <a:p>
            <a:r>
              <a:rPr lang="en-US" dirty="0"/>
              <a:t>When reading a sonnet, punctuation guides your pacing-you do not stop at every line.</a:t>
            </a:r>
          </a:p>
          <a:p>
            <a:endParaRPr lang="en-US" dirty="0"/>
          </a:p>
          <a:p>
            <a:endParaRPr lang="en-US" dirty="0"/>
          </a:p>
          <a:p>
            <a:endParaRPr lang="en-US" dirty="0"/>
          </a:p>
        </p:txBody>
      </p:sp>
    </p:spTree>
    <p:extLst>
      <p:ext uri="{BB962C8B-B14F-4D97-AF65-F5344CB8AC3E}">
        <p14:creationId xmlns:p14="http://schemas.microsoft.com/office/powerpoint/2010/main" val="111208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EC7-F2C8-45FE-B489-46AAF0FC3F63}"/>
              </a:ext>
            </a:extLst>
          </p:cNvPr>
          <p:cNvSpPr>
            <a:spLocks noGrp="1"/>
          </p:cNvSpPr>
          <p:nvPr>
            <p:ph type="title"/>
          </p:nvPr>
        </p:nvSpPr>
        <p:spPr>
          <a:xfrm>
            <a:off x="1295402" y="1345914"/>
            <a:ext cx="9601196" cy="1006867"/>
          </a:xfrm>
        </p:spPr>
        <p:txBody>
          <a:bodyPr>
            <a:normAutofit fontScale="90000"/>
          </a:bodyPr>
          <a:lstStyle/>
          <a:p>
            <a:br>
              <a:rPr lang="en-US" dirty="0"/>
            </a:br>
            <a:r>
              <a:rPr lang="en-US" dirty="0"/>
              <a:t>“If It’s Square, It’s a Sonnet”</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982804-0A0D-43AD-9690-B9AE0F2A1275}"/>
              </a:ext>
            </a:extLst>
          </p:cNvPr>
          <p:cNvSpPr>
            <a:spLocks noGrp="1"/>
          </p:cNvSpPr>
          <p:nvPr>
            <p:ph idx="1"/>
          </p:nvPr>
        </p:nvSpPr>
        <p:spPr>
          <a:xfrm>
            <a:off x="1418691" y="2526109"/>
            <a:ext cx="9601196" cy="3318936"/>
          </a:xfrm>
        </p:spPr>
        <p:txBody>
          <a:bodyPr>
            <a:normAutofit/>
          </a:bodyPr>
          <a:lstStyle/>
          <a:p>
            <a:r>
              <a:rPr lang="en-US" dirty="0"/>
              <a:t>The sonnet has been written in every era since the English Renaissance.</a:t>
            </a:r>
          </a:p>
          <a:p>
            <a:r>
              <a:rPr lang="en-US" dirty="0"/>
              <a:t>A sonnet has 14 lines with 10 syllables (iambic pentameter) making it square.</a:t>
            </a:r>
          </a:p>
          <a:p>
            <a:r>
              <a:rPr lang="en-US" dirty="0"/>
              <a:t>Always read the poems first before counting lines or finding rhyme-just enjoy the experience.</a:t>
            </a:r>
          </a:p>
          <a:p>
            <a:r>
              <a:rPr lang="en-US" dirty="0"/>
              <a:t>Most sonnets have two parts-one of 8 lines (octave) and one of 6 lines (sestet).</a:t>
            </a:r>
          </a:p>
          <a:p>
            <a:endParaRPr lang="en-US" dirty="0"/>
          </a:p>
          <a:p>
            <a:endParaRPr lang="en-US" dirty="0"/>
          </a:p>
          <a:p>
            <a:endParaRPr lang="en-US" dirty="0"/>
          </a:p>
        </p:txBody>
      </p:sp>
    </p:spTree>
    <p:extLst>
      <p:ext uri="{BB962C8B-B14F-4D97-AF65-F5344CB8AC3E}">
        <p14:creationId xmlns:p14="http://schemas.microsoft.com/office/powerpoint/2010/main" val="37540206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7F0BB18B925D47A04F14430B6CF8C2" ma:contentTypeVersion="10" ma:contentTypeDescription="Create a new document." ma:contentTypeScope="" ma:versionID="13b16cd2364f5bb39b39ba7ac814f7d7">
  <xsd:schema xmlns:xsd="http://www.w3.org/2001/XMLSchema" xmlns:xs="http://www.w3.org/2001/XMLSchema" xmlns:p="http://schemas.microsoft.com/office/2006/metadata/properties" xmlns:ns3="1285a53a-2511-42d5-8d20-513b511e3c25" targetNamespace="http://schemas.microsoft.com/office/2006/metadata/properties" ma:root="true" ma:fieldsID="ad23e623743b7c8f942a4766ac91636f" ns3:_="">
    <xsd:import namespace="1285a53a-2511-42d5-8d20-513b511e3c2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5a53a-2511-42d5-8d20-513b511e3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CE0A0B-831C-4EF0-BE6C-B2F213FBC9A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285a53a-2511-42d5-8d20-513b511e3c25"/>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1D5C583E-4D46-4A18-8761-8907C95FD128}">
  <ds:schemaRefs>
    <ds:schemaRef ds:uri="http://schemas.microsoft.com/sharepoint/v3/contenttype/forms"/>
  </ds:schemaRefs>
</ds:datastoreItem>
</file>

<file path=customXml/itemProps3.xml><?xml version="1.0" encoding="utf-8"?>
<ds:datastoreItem xmlns:ds="http://schemas.openxmlformats.org/officeDocument/2006/customXml" ds:itemID="{E025744A-FB59-4575-9C24-0DEF491954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5a53a-2511-42d5-8d20-513b511e3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1980</TotalTime>
  <Words>871</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How to Read Literature Like a Professor</vt:lpstr>
      <vt:lpstr>“Now, Where Have I Seen Her Before?” </vt:lpstr>
      <vt:lpstr>“Now, Where Have I Seen Her Before?” Where have you seen… </vt:lpstr>
      <vt:lpstr>“Now, Where Have I Seen Her Before?” Have You Seen? </vt:lpstr>
      <vt:lpstr>“Now, Where Have I Seen Her Before?”  </vt:lpstr>
      <vt:lpstr> “When in Doubt, It’s from Shakespeare Familiar? Why?  </vt:lpstr>
      <vt:lpstr> “When in Doubt, It’s from Shakespeare   </vt:lpstr>
      <vt:lpstr> “When in Doubt, It’s from Shakespeare   </vt:lpstr>
      <vt:lpstr> “If It’s Square, It’s a Sonnet”   </vt:lpstr>
      <vt:lpstr> “If It’s Square, It’s a Sonnet” Sonnet Form   </vt:lpstr>
      <vt:lpstr> “If It’s Square, It’s a Sonnet” English Sonnet    </vt:lpstr>
      <vt:lpstr> “If It’s Square, It’s a Sonnet” Italian Sonnet    </vt:lpstr>
      <vt:lpstr> “If It’s Square, It’s a Sonnet” Plot Structure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Literature Like a Professor</dc:title>
  <dc:creator>Jones, Karen O</dc:creator>
  <cp:lastModifiedBy>Jones, Karen O</cp:lastModifiedBy>
  <cp:revision>17</cp:revision>
  <cp:lastPrinted>2020-01-08T15:25:36Z</cp:lastPrinted>
  <dcterms:created xsi:type="dcterms:W3CDTF">2020-01-06T16:41:41Z</dcterms:created>
  <dcterms:modified xsi:type="dcterms:W3CDTF">2020-01-08T15:33:26Z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JonesKO@fultonschools.org</vt:lpwstr>
  </property>
  <property fmtid="{D5CDD505-2E9C-101B-9397-08002B2CF9AE}" pid="5" name="MSIP_Label_0ee3c538-ec52-435f-ae58-017644bd9513_SetDate">
    <vt:lpwstr>2020-01-07T15:47:58.7299434Z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y fmtid="{D5CDD505-2E9C-101B-9397-08002B2CF9AE}" pid="10" name="ContentTypeId">
    <vt:lpwstr>0x010100267F0BB18B925D47A04F14430B6CF8C2</vt:lpwstr>
  </property>
</Properties>
</file>