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15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7" r:id="rId12"/>
    <p:sldId id="269" r:id="rId13"/>
    <p:sldId id="270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A66E1D-AEEB-4FC1-A99C-B0D98E07F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9E984-2611-4257-A667-EEC37FC209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A77676-3398-45EC-B60E-A0853EAABEF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0FED5-078B-4847-8F60-C0DCE032D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255F5-42AA-473D-94CE-7FCC4E4E0E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EF345A-1BE2-482A-8F59-215F7F92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5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3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2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5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4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4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49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0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4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0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9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0925-36B8-4450-9C29-E5A83F7623F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A508-1723-4C2D-AF1D-FFF35F3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7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8184-1C9D-44B3-9455-66ABF9079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658"/>
            <a:ext cx="9144000" cy="1035780"/>
          </a:xfrm>
        </p:spPr>
        <p:txBody>
          <a:bodyPr/>
          <a:lstStyle/>
          <a:p>
            <a:r>
              <a:rPr lang="en-US" dirty="0"/>
              <a:t>Hip Hop or Shakespeare?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A5E1F-C724-4986-B49B-9DAA11745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3" y="2540990"/>
            <a:ext cx="2907792" cy="3881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1B6FA-78EA-4E3B-900E-224973635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63" y="2540990"/>
            <a:ext cx="5715000" cy="38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5555-9ADD-4F6D-8AF9-BA893341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963" y="90856"/>
            <a:ext cx="7768354" cy="8163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Syntax: Inversions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123B2-C3B4-483A-AA12-11A86E49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068" y="907230"/>
            <a:ext cx="5632731" cy="551896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Yoda: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Powerful you have become, the dark side I sense in you. 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/>
              <a:t>Shakespeare:</a:t>
            </a:r>
          </a:p>
          <a:p>
            <a:pPr marL="0" indent="0">
              <a:buNone/>
            </a:pPr>
            <a:r>
              <a:rPr lang="en-US" sz="3600" dirty="0"/>
              <a:t>So long as men can breathe, or eyes can see,</a:t>
            </a:r>
            <a:br>
              <a:rPr lang="en-US" sz="3600" dirty="0"/>
            </a:br>
            <a:r>
              <a:rPr lang="en-US" sz="3600" dirty="0"/>
              <a:t>So long lives this, and this gives life to thee.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066130-B0B2-4B47-9789-1A921F45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" y="1620004"/>
            <a:ext cx="4838021" cy="3638191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0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675-F817-48E9-A22E-5576A20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Thumbs up for Shakespeare</a:t>
            </a:r>
            <a:br>
              <a:rPr lang="en-US" dirty="0"/>
            </a:br>
            <a:r>
              <a:rPr lang="en-US" dirty="0"/>
              <a:t>thumbs down for hip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E8D2-6780-4BF4-938B-DBF74042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72" y="1913467"/>
            <a:ext cx="7769028" cy="4263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/>
              <a:t>“For in my way it lies. Stars, hide your fires;</a:t>
            </a:r>
          </a:p>
          <a:p>
            <a:pPr marL="0" indent="0" algn="ctr">
              <a:buNone/>
            </a:pPr>
            <a:br>
              <a:rPr lang="en-US" sz="5400" dirty="0"/>
            </a:br>
            <a:r>
              <a:rPr lang="en-US" sz="5400" i="1" dirty="0"/>
              <a:t>Let not light see my black and deep desires.”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206D3-98BD-4340-AF2E-4AD68AE03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9" y="1289084"/>
            <a:ext cx="2907982" cy="2756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04DC9-54AB-4A11-95D8-8DAEE48F13C3}"/>
              </a:ext>
            </a:extLst>
          </p:cNvPr>
          <p:cNvSpPr txBox="1"/>
          <p:nvPr/>
        </p:nvSpPr>
        <p:spPr>
          <a:xfrm>
            <a:off x="186477" y="4045214"/>
            <a:ext cx="2961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Responsible for inventing over 1700 words in the English language.</a:t>
            </a:r>
          </a:p>
        </p:txBody>
      </p:sp>
    </p:spTree>
    <p:extLst>
      <p:ext uri="{BB962C8B-B14F-4D97-AF65-F5344CB8AC3E}">
        <p14:creationId xmlns:p14="http://schemas.microsoft.com/office/powerpoint/2010/main" val="426834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8029C11-92F1-4AA6-9A55-8417CB720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493483"/>
              </p:ext>
            </p:extLst>
          </p:nvPr>
        </p:nvGraphicFramePr>
        <p:xfrm>
          <a:off x="2937342" y="103240"/>
          <a:ext cx="8989666" cy="6572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4833">
                  <a:extLst>
                    <a:ext uri="{9D8B030D-6E8A-4147-A177-3AD203B41FA5}">
                      <a16:colId xmlns:a16="http://schemas.microsoft.com/office/drawing/2014/main" val="7257576"/>
                    </a:ext>
                  </a:extLst>
                </a:gridCol>
                <a:gridCol w="4494833">
                  <a:extLst>
                    <a:ext uri="{9D8B030D-6E8A-4147-A177-3AD203B41FA5}">
                      <a16:colId xmlns:a16="http://schemas.microsoft.com/office/drawing/2014/main" val="1231723272"/>
                    </a:ext>
                  </a:extLst>
                </a:gridCol>
              </a:tblGrid>
              <a:tr h="379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 Please!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Thank You!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800615"/>
                  </a:ext>
                </a:extLst>
              </a:tr>
              <a:tr h="776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You may adjust the form/tense of the word and names to suit Shakespeare.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 not change the meaning of the lyrics.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164941"/>
                  </a:ext>
                </a:extLst>
              </a:tr>
              <a:tr h="379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Your lines must be in iambic pentameter.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 not lose the tone and mood of the lyrics.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717000"/>
                  </a:ext>
                </a:extLst>
              </a:tr>
              <a:tr h="1173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You must have a minimum of 1 inverted line-refer back to our unit on voice and purpose for syntax.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 not add explicit language or gestures.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143857"/>
                  </a:ext>
                </a:extLst>
              </a:tr>
              <a:tr h="379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You may change the order and number of lines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 not look up the rest of the lyrics of the song-you are to create from the 7 lines you were given.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753732"/>
                  </a:ext>
                </a:extLst>
              </a:tr>
              <a:tr h="776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You must read/rap in iambic pentameter. Feel free to designate a heart-beat drummer.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 not use your phone for evil purposes-stay on task.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012260"/>
                  </a:ext>
                </a:extLst>
              </a:tr>
              <a:tr h="776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You must add assonance to capture speaker’s emotion.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 not elevate the decibel of your voices as you may have creativity eavesdroppers in the mix.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8149973"/>
                  </a:ext>
                </a:extLst>
              </a:tr>
              <a:tr h="776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you feel like being a little extra, deliver your lines as your hip hop star would.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431035"/>
                  </a:ext>
                </a:extLst>
              </a:tr>
              <a:tr h="379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 say “Go” send one of the members in bold to get your lines. You have 10 minutes.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650596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5FBFC52-5253-47E5-B0EB-5B686E23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1" y="2412695"/>
            <a:ext cx="2371725" cy="35532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FBCA6A-E361-4EC4-AC4D-F3FDB29E8366}"/>
              </a:ext>
            </a:extLst>
          </p:cNvPr>
          <p:cNvSpPr txBox="1"/>
          <p:nvPr/>
        </p:nvSpPr>
        <p:spPr>
          <a:xfrm>
            <a:off x="378328" y="658369"/>
            <a:ext cx="2202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Hip </a:t>
            </a:r>
            <a:r>
              <a:rPr lang="en-US" sz="3600" dirty="0" err="1"/>
              <a:t>Hoppin</a:t>
            </a:r>
            <a:r>
              <a:rPr lang="en-US" sz="3600" dirty="0"/>
              <a:t> Will</a:t>
            </a:r>
          </a:p>
        </p:txBody>
      </p:sp>
    </p:spTree>
    <p:extLst>
      <p:ext uri="{BB962C8B-B14F-4D97-AF65-F5344CB8AC3E}">
        <p14:creationId xmlns:p14="http://schemas.microsoft.com/office/powerpoint/2010/main" val="228465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675-F817-48E9-A22E-5576A20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Thumbs up for Shakespeare</a:t>
            </a:r>
            <a:br>
              <a:rPr lang="en-US" dirty="0"/>
            </a:br>
            <a:r>
              <a:rPr lang="en-US" dirty="0"/>
              <a:t>thumbs down for hip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E8D2-6780-4BF4-938B-DBF74042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72" y="2807935"/>
            <a:ext cx="7769028" cy="3369027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“To destroy the beauty </a:t>
            </a:r>
          </a:p>
          <a:p>
            <a:pPr marL="0" indent="0" algn="ctr">
              <a:buNone/>
            </a:pPr>
            <a:r>
              <a:rPr lang="en-US" sz="5400" dirty="0"/>
              <a:t>from which one came”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206D3-98BD-4340-AF2E-4AD68AE03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4" y="2807935"/>
            <a:ext cx="2459340" cy="2540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58952-1C63-4A88-B8E9-1F593689C689}"/>
              </a:ext>
            </a:extLst>
          </p:cNvPr>
          <p:cNvSpPr txBox="1"/>
          <p:nvPr/>
        </p:nvSpPr>
        <p:spPr>
          <a:xfrm>
            <a:off x="838200" y="5583504"/>
            <a:ext cx="227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“You Must Love Me”</a:t>
            </a:r>
          </a:p>
        </p:txBody>
      </p:sp>
    </p:spTree>
    <p:extLst>
      <p:ext uri="{BB962C8B-B14F-4D97-AF65-F5344CB8AC3E}">
        <p14:creationId xmlns:p14="http://schemas.microsoft.com/office/powerpoint/2010/main" val="106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675-F817-48E9-A22E-5576A20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Thumbs up for Shakespeare</a:t>
            </a:r>
            <a:br>
              <a:rPr lang="en-US" dirty="0"/>
            </a:br>
            <a:r>
              <a:rPr lang="en-US" dirty="0"/>
              <a:t>thumbs down for hip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E8D2-6780-4BF4-938B-DBF74042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72" y="2807935"/>
            <a:ext cx="7769028" cy="3369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“Maybe it’s hatred I spew, maybe it’s food for the spirit”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206D3-98BD-4340-AF2E-4AD68AE03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3" y="2921226"/>
            <a:ext cx="2961046" cy="2756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04DC9-54AB-4A11-95D8-8DAEE48F13C3}"/>
              </a:ext>
            </a:extLst>
          </p:cNvPr>
          <p:cNvSpPr txBox="1"/>
          <p:nvPr/>
        </p:nvSpPr>
        <p:spPr>
          <a:xfrm>
            <a:off x="413333" y="5807630"/>
            <a:ext cx="296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“Renegade”</a:t>
            </a:r>
          </a:p>
        </p:txBody>
      </p:sp>
    </p:spTree>
    <p:extLst>
      <p:ext uri="{BB962C8B-B14F-4D97-AF65-F5344CB8AC3E}">
        <p14:creationId xmlns:p14="http://schemas.microsoft.com/office/powerpoint/2010/main" val="13553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675-F817-48E9-A22E-5576A20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Thumbs up for Shakespeare</a:t>
            </a:r>
            <a:br>
              <a:rPr lang="en-US" dirty="0"/>
            </a:br>
            <a:r>
              <a:rPr lang="en-US" dirty="0"/>
              <a:t>thumbs down for hip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E8D2-6780-4BF4-938B-DBF74042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72" y="1913467"/>
            <a:ext cx="7769028" cy="4263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/>
              <a:t>“For in my way it lies. Stars, hide your fires;</a:t>
            </a:r>
          </a:p>
          <a:p>
            <a:pPr marL="0" indent="0" algn="ctr">
              <a:buNone/>
            </a:pPr>
            <a:br>
              <a:rPr lang="en-US" sz="5400" dirty="0"/>
            </a:br>
            <a:r>
              <a:rPr lang="en-US" sz="5400" i="1" dirty="0"/>
              <a:t>Let not light see my black and deep desires.”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206D3-98BD-4340-AF2E-4AD68AE03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5" y="2921226"/>
            <a:ext cx="2907982" cy="2756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04DC9-54AB-4A11-95D8-8DAEE48F13C3}"/>
              </a:ext>
            </a:extLst>
          </p:cNvPr>
          <p:cNvSpPr txBox="1"/>
          <p:nvPr/>
        </p:nvSpPr>
        <p:spPr>
          <a:xfrm>
            <a:off x="413333" y="5807630"/>
            <a:ext cx="296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Macbeth</a:t>
            </a:r>
          </a:p>
        </p:txBody>
      </p:sp>
    </p:spTree>
    <p:extLst>
      <p:ext uri="{BB962C8B-B14F-4D97-AF65-F5344CB8AC3E}">
        <p14:creationId xmlns:p14="http://schemas.microsoft.com/office/powerpoint/2010/main" val="2698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675-F817-48E9-A22E-5576A20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Thumbs up for Shakespeare</a:t>
            </a:r>
            <a:br>
              <a:rPr lang="en-US" dirty="0"/>
            </a:br>
            <a:r>
              <a:rPr lang="en-US" dirty="0"/>
              <a:t>thumbs down for hip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E8D2-6780-4BF4-938B-DBF74042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72" y="2807935"/>
            <a:ext cx="7769028" cy="3369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“Be a king? Think not. Why be a king when you can be a God?"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206D3-98BD-4340-AF2E-4AD68AE03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5" y="2888857"/>
            <a:ext cx="2907982" cy="2662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04DC9-54AB-4A11-95D8-8DAEE48F13C3}"/>
              </a:ext>
            </a:extLst>
          </p:cNvPr>
          <p:cNvSpPr txBox="1"/>
          <p:nvPr/>
        </p:nvSpPr>
        <p:spPr>
          <a:xfrm>
            <a:off x="413333" y="5807630"/>
            <a:ext cx="296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“Rap God”</a:t>
            </a:r>
          </a:p>
        </p:txBody>
      </p:sp>
    </p:spTree>
    <p:extLst>
      <p:ext uri="{BB962C8B-B14F-4D97-AF65-F5344CB8AC3E}">
        <p14:creationId xmlns:p14="http://schemas.microsoft.com/office/powerpoint/2010/main" val="41449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675-F817-48E9-A22E-5576A20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Thumbs up for Shakespeare</a:t>
            </a:r>
            <a:br>
              <a:rPr lang="en-US" dirty="0"/>
            </a:br>
            <a:r>
              <a:rPr lang="en-US" dirty="0"/>
              <a:t>thumbs down for hip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E8D2-6780-4BF4-938B-DBF74042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72" y="2807935"/>
            <a:ext cx="7769028" cy="3369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“My Crown is in my heart, not on my head.”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206D3-98BD-4340-AF2E-4AD68AE03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3" y="2888857"/>
            <a:ext cx="2961046" cy="2662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04DC9-54AB-4A11-95D8-8DAEE48F13C3}"/>
              </a:ext>
            </a:extLst>
          </p:cNvPr>
          <p:cNvSpPr txBox="1"/>
          <p:nvPr/>
        </p:nvSpPr>
        <p:spPr>
          <a:xfrm>
            <a:off x="413333" y="5807630"/>
            <a:ext cx="296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Henry VI</a:t>
            </a:r>
          </a:p>
        </p:txBody>
      </p:sp>
    </p:spTree>
    <p:extLst>
      <p:ext uri="{BB962C8B-B14F-4D97-AF65-F5344CB8AC3E}">
        <p14:creationId xmlns:p14="http://schemas.microsoft.com/office/powerpoint/2010/main" val="18176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5555-9ADD-4F6D-8AF9-BA893341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802955"/>
            <a:ext cx="6304691" cy="145405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Why did Shakespeare have to be such a deliberate writer?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DD59-93D2-4D97-B1F5-E540254E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Audience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Actors</a:t>
            </a:r>
          </a:p>
          <a:p>
            <a:r>
              <a:rPr lang="en-US" sz="3600" dirty="0">
                <a:solidFill>
                  <a:srgbClr val="000000"/>
                </a:solidFill>
              </a:rPr>
              <a:t>Theater</a:t>
            </a:r>
          </a:p>
          <a:p>
            <a:r>
              <a:rPr lang="en-US" sz="3600" dirty="0">
                <a:solidFill>
                  <a:srgbClr val="000000"/>
                </a:solidFill>
              </a:rPr>
              <a:t>Director</a:t>
            </a:r>
          </a:p>
        </p:txBody>
      </p:sp>
      <p:pic>
        <p:nvPicPr>
          <p:cNvPr id="1026" name="Picture 2" descr="Image result for shakespeare audience and theatre">
            <a:extLst>
              <a:ext uri="{FF2B5EF4-FFF2-40B4-BE49-F238E27FC236}">
                <a16:creationId xmlns:a16="http://schemas.microsoft.com/office/drawing/2014/main" id="{D1066130-B0B2-4B47-9789-1A921F458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r="14292" b="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9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5555-9ADD-4F6D-8AF9-BA893341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963" y="90856"/>
            <a:ext cx="7768354" cy="8163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Assonance and Emotions: Ophelia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DD59-93D2-4D97-B1F5-E540254E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076242"/>
            <a:ext cx="5820902" cy="54783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Oh, what a noble mind is here </a:t>
            </a:r>
            <a:r>
              <a:rPr lang="en-US" sz="2200" dirty="0" err="1">
                <a:solidFill>
                  <a:srgbClr val="000000"/>
                </a:solidFill>
              </a:rPr>
              <a:t>o'erthrown</a:t>
            </a:r>
            <a:r>
              <a:rPr lang="en-US" sz="2200" dirty="0">
                <a:solidFill>
                  <a:srgbClr val="000000"/>
                </a:solidFill>
              </a:rPr>
              <a:t>!—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The courtier’s, soldier’s, scholar’s, eye, tongue, sword,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Th' expectancy and rose of the fair state,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The glass of fashion and the </a:t>
            </a:r>
            <a:r>
              <a:rPr lang="en-US" sz="2200" dirty="0" err="1">
                <a:solidFill>
                  <a:srgbClr val="000000"/>
                </a:solidFill>
              </a:rPr>
              <a:t>mould</a:t>
            </a:r>
            <a:r>
              <a:rPr lang="en-US" sz="2200" dirty="0">
                <a:solidFill>
                  <a:srgbClr val="000000"/>
                </a:solidFill>
              </a:rPr>
              <a:t> of form,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Th' observed of all observers, quite, quite down!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And I, of ladies most deject and wretched,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That sucked the honey of his music vows,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Now see that noble and most sovereign reason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Like sweet bells jangled, out of tune and harsh;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That unmatched form and feature of blown youth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Blasted with ecstasy. Oh, woe is me,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T' have seen what I have seen, see what I see!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066130-B0B2-4B47-9789-1A921F45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1" y="1917699"/>
            <a:ext cx="4917875" cy="3022601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6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5555-9ADD-4F6D-8AF9-BA893341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963" y="90856"/>
            <a:ext cx="7768354" cy="8163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Meter: Iambic Pentameter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123B2-C3B4-483A-AA12-11A86E49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34" y="907231"/>
            <a:ext cx="6562404" cy="5865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Say these words: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Window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Music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Winter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Temptation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Computer</a:t>
            </a:r>
          </a:p>
          <a:p>
            <a:pPr marL="0" indent="0">
              <a:buNone/>
            </a:pPr>
            <a:r>
              <a:rPr lang="en-US" sz="3200">
                <a:solidFill>
                  <a:srgbClr val="000000"/>
                </a:solidFill>
              </a:rPr>
              <a:t>Begin 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/>
              <a:t>But, soft! what light through yonder window breaks?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066130-B0B2-4B47-9789-1A921F45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" y="1261533"/>
            <a:ext cx="4838021" cy="4258734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art">
            <a:extLst>
              <a:ext uri="{FF2B5EF4-FFF2-40B4-BE49-F238E27FC236}">
                <a16:creationId xmlns:a16="http://schemas.microsoft.com/office/drawing/2014/main" id="{8E6193DC-1F59-4202-BAE9-36CF4CEE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39" y="1288164"/>
            <a:ext cx="3078163" cy="17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418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625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Office Theme</vt:lpstr>
      <vt:lpstr>Hip Hop or Shakespeare?</vt:lpstr>
      <vt:lpstr>Thumbs up for Shakespeare thumbs down for hip hop</vt:lpstr>
      <vt:lpstr>Thumbs up for Shakespeare thumbs down for hip hop</vt:lpstr>
      <vt:lpstr>Thumbs up for Shakespeare thumbs down for hip hop</vt:lpstr>
      <vt:lpstr>Thumbs up for Shakespeare thumbs down for hip hop</vt:lpstr>
      <vt:lpstr>Thumbs up for Shakespeare thumbs down for hip hop</vt:lpstr>
      <vt:lpstr>Why did Shakespeare have to be such a deliberate writer?</vt:lpstr>
      <vt:lpstr>Assonance and Emotions: Ophelia</vt:lpstr>
      <vt:lpstr>Meter: Iambic Pentameter</vt:lpstr>
      <vt:lpstr>Syntax: Inversions</vt:lpstr>
      <vt:lpstr>Thumbs up for Shakespeare thumbs down for hip 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 Hop or Shakespeare?</dc:title>
  <dc:creator>Jones, Karen O</dc:creator>
  <cp:lastModifiedBy>Jones, Karen O</cp:lastModifiedBy>
  <cp:revision>25</cp:revision>
  <cp:lastPrinted>2019-02-06T00:36:57Z</cp:lastPrinted>
  <dcterms:created xsi:type="dcterms:W3CDTF">2019-02-05T02:46:30Z</dcterms:created>
  <dcterms:modified xsi:type="dcterms:W3CDTF">2020-01-13T15:17:20Z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JonesKO@fultonschools.org</vt:lpwstr>
  </property>
  <property fmtid="{D5CDD505-2E9C-101B-9397-08002B2CF9AE}" pid="5" name="MSIP_Label_0ee3c538-ec52-435f-ae58-017644bd9513_SetDate">
    <vt:lpwstr>2019-12-18T20:45:54.9147758Z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